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 id="2147483653" r:id="rId2"/>
    <p:sldMasterId id="2147483659" r:id="rId3"/>
    <p:sldMasterId id="2147483668" r:id="rId4"/>
    <p:sldMasterId id="2147483674" r:id="rId5"/>
    <p:sldMasterId id="2147483682" r:id="rId6"/>
    <p:sldMasterId id="2147483689" r:id="rId7"/>
    <p:sldMasterId id="2147483696" r:id="rId8"/>
  </p:sldMasterIdLst>
  <p:notesMasterIdLst>
    <p:notesMasterId r:id="rId50"/>
  </p:notesMasterIdLst>
  <p:sldIdLst>
    <p:sldId id="256" r:id="rId9"/>
    <p:sldId id="274" r:id="rId10"/>
    <p:sldId id="258" r:id="rId11"/>
    <p:sldId id="277" r:id="rId12"/>
    <p:sldId id="325" r:id="rId13"/>
    <p:sldId id="326" r:id="rId14"/>
    <p:sldId id="324" r:id="rId15"/>
    <p:sldId id="322" r:id="rId16"/>
    <p:sldId id="263" r:id="rId17"/>
    <p:sldId id="323" r:id="rId18"/>
    <p:sldId id="262" r:id="rId19"/>
    <p:sldId id="309" r:id="rId20"/>
    <p:sldId id="310" r:id="rId21"/>
    <p:sldId id="311" r:id="rId22"/>
    <p:sldId id="312" r:id="rId23"/>
    <p:sldId id="313" r:id="rId24"/>
    <p:sldId id="314" r:id="rId25"/>
    <p:sldId id="290" r:id="rId26"/>
    <p:sldId id="293" r:id="rId27"/>
    <p:sldId id="315" r:id="rId28"/>
    <p:sldId id="316" r:id="rId29"/>
    <p:sldId id="317" r:id="rId30"/>
    <p:sldId id="318" r:id="rId31"/>
    <p:sldId id="319" r:id="rId32"/>
    <p:sldId id="320" r:id="rId33"/>
    <p:sldId id="321" r:id="rId34"/>
    <p:sldId id="291" r:id="rId35"/>
    <p:sldId id="294"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27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BBBB"/>
    <a:srgbClr val="F9F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CD02CB-ED7E-4FF5-7ECA-5E6BC94695E5}" v="1" dt="2020-08-29T06:19:44.5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6"/>
    <p:restoredTop sz="94632"/>
  </p:normalViewPr>
  <p:slideViewPr>
    <p:cSldViewPr snapToGrid="0" snapToObjects="1">
      <p:cViewPr varScale="1">
        <p:scale>
          <a:sx n="114" d="100"/>
          <a:sy n="114" d="100"/>
        </p:scale>
        <p:origin x="94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hu Bala" userId="S::ansbala@publicisgroupe.net::c42d4f6a-75da-4fe9-9674-330038cf3079" providerId="AD" clId="Web-{AACD02CB-ED7E-4FF5-7ECA-5E6BC94695E5}"/>
    <pc:docChg chg="modSld">
      <pc:chgData name="Anshu Bala" userId="S::ansbala@publicisgroupe.net::c42d4f6a-75da-4fe9-9674-330038cf3079" providerId="AD" clId="Web-{AACD02CB-ED7E-4FF5-7ECA-5E6BC94695E5}" dt="2020-08-29T06:19:44.520" v="0" actId="1076"/>
      <pc:docMkLst>
        <pc:docMk/>
      </pc:docMkLst>
      <pc:sldChg chg="modSp">
        <pc:chgData name="Anshu Bala" userId="S::ansbala@publicisgroupe.net::c42d4f6a-75da-4fe9-9674-330038cf3079" providerId="AD" clId="Web-{AACD02CB-ED7E-4FF5-7ECA-5E6BC94695E5}" dt="2020-08-29T06:19:44.520" v="0" actId="1076"/>
        <pc:sldMkLst>
          <pc:docMk/>
          <pc:sldMk cId="3864302696" sldId="311"/>
        </pc:sldMkLst>
        <pc:picChg chg="mod">
          <ac:chgData name="Anshu Bala" userId="S::ansbala@publicisgroupe.net::c42d4f6a-75da-4fe9-9674-330038cf3079" providerId="AD" clId="Web-{AACD02CB-ED7E-4FF5-7ECA-5E6BC94695E5}" dt="2020-08-29T06:19:44.520" v="0" actId="1076"/>
          <ac:picMkLst>
            <pc:docMk/>
            <pc:sldMk cId="3864302696" sldId="311"/>
            <ac:picMk id="4" creationId="{A8B072B6-67F1-4EB6-895B-51027C88BB2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Futura Next Book" panose="020B05020202040203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Futura Next Book" panose="020B0502020204020303" pitchFamily="34" charset="77"/>
              </a:defRPr>
            </a:lvl1pPr>
          </a:lstStyle>
          <a:p>
            <a:fld id="{63B08556-8587-1447-A3BE-E1063EB1DDE9}" type="datetimeFigureOut">
              <a:rPr lang="en-US" smtClean="0"/>
              <a:pPr/>
              <a:t>8/28/2020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Futura Next Book" panose="020B05020202040203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Futura Next Book" panose="020B0502020204020303" pitchFamily="34" charset="77"/>
              </a:defRPr>
            </a:lvl1pPr>
          </a:lstStyle>
          <a:p>
            <a:fld id="{7A98D17C-A7EE-D345-89E6-D3D1C299CC23}" type="slidenum">
              <a:rPr lang="en-US" smtClean="0"/>
              <a:pPr/>
              <a:t>‹#›</a:t>
            </a:fld>
            <a:endParaRPr lang="en-US" dirty="0"/>
          </a:p>
        </p:txBody>
      </p:sp>
    </p:spTree>
    <p:extLst>
      <p:ext uri="{BB962C8B-B14F-4D97-AF65-F5344CB8AC3E}">
        <p14:creationId xmlns:p14="http://schemas.microsoft.com/office/powerpoint/2010/main" val="83647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utura Next Book" panose="020B0502020204020303" pitchFamily="34" charset="77"/>
        <a:ea typeface="+mn-ea"/>
        <a:cs typeface="+mn-cs"/>
      </a:defRPr>
    </a:lvl1pPr>
    <a:lvl2pPr marL="457200" algn="l" defTabSz="914400" rtl="0" eaLnBrk="1" latinLnBrk="0" hangingPunct="1">
      <a:defRPr sz="1200" b="0" i="0" kern="1200">
        <a:solidFill>
          <a:schemeClr val="tx1"/>
        </a:solidFill>
        <a:latin typeface="Futura Next Book" panose="020B0502020204020303" pitchFamily="34" charset="77"/>
        <a:ea typeface="+mn-ea"/>
        <a:cs typeface="+mn-cs"/>
      </a:defRPr>
    </a:lvl2pPr>
    <a:lvl3pPr marL="914400" algn="l" defTabSz="914400" rtl="0" eaLnBrk="1" latinLnBrk="0" hangingPunct="1">
      <a:defRPr sz="1200" b="0" i="0" kern="1200">
        <a:solidFill>
          <a:schemeClr val="tx1"/>
        </a:solidFill>
        <a:latin typeface="Futura Next Book" panose="020B0502020204020303" pitchFamily="34" charset="77"/>
        <a:ea typeface="+mn-ea"/>
        <a:cs typeface="+mn-cs"/>
      </a:defRPr>
    </a:lvl3pPr>
    <a:lvl4pPr marL="1371600" algn="l" defTabSz="914400" rtl="0" eaLnBrk="1" latinLnBrk="0" hangingPunct="1">
      <a:defRPr sz="1200" b="0" i="0" kern="1200">
        <a:solidFill>
          <a:schemeClr val="tx1"/>
        </a:solidFill>
        <a:latin typeface="Futura Next Book" panose="020B0502020204020303" pitchFamily="34" charset="77"/>
        <a:ea typeface="+mn-ea"/>
        <a:cs typeface="+mn-cs"/>
      </a:defRPr>
    </a:lvl4pPr>
    <a:lvl5pPr marL="1828800" algn="l" defTabSz="914400" rtl="0" eaLnBrk="1" latinLnBrk="0" hangingPunct="1">
      <a:defRPr sz="1200" b="0" i="0" kern="1200">
        <a:solidFill>
          <a:schemeClr val="tx1"/>
        </a:solidFill>
        <a:latin typeface="Futura Next Book" panose="020B05020202040203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1243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Image">
    <p:spTree>
      <p:nvGrpSpPr>
        <p:cNvPr id="1" name=""/>
        <p:cNvGrpSpPr/>
        <p:nvPr/>
      </p:nvGrpSpPr>
      <p:grpSpPr>
        <a:xfrm>
          <a:off x="0" y="0"/>
          <a:ext cx="0" cy="0"/>
          <a:chOff x="0" y="0"/>
          <a:chExt cx="0" cy="0"/>
        </a:xfrm>
      </p:grpSpPr>
      <p:sp>
        <p:nvSpPr>
          <p:cNvPr id="5" name="Picture Placeholder 23">
            <a:extLst>
              <a:ext uri="{FF2B5EF4-FFF2-40B4-BE49-F238E27FC236}">
                <a16:creationId xmlns:a16="http://schemas.microsoft.com/office/drawing/2014/main" id="{9AF324A3-A62A-6C4A-AD2B-3849FA3C2F7D}"/>
              </a:ext>
            </a:extLst>
          </p:cNvPr>
          <p:cNvSpPr>
            <a:spLocks noGrp="1"/>
          </p:cNvSpPr>
          <p:nvPr>
            <p:ph type="pic" sz="quarter" idx="14" hasCustomPrompt="1"/>
          </p:nvPr>
        </p:nvSpPr>
        <p:spPr>
          <a:xfrm>
            <a:off x="5864352" y="0"/>
            <a:ext cx="6324600" cy="6858000"/>
          </a:xfrm>
          <a:custGeom>
            <a:avLst/>
            <a:gdLst>
              <a:gd name="connsiteX0" fmla="*/ 516790 w 6324600"/>
              <a:gd name="connsiteY0" fmla="*/ 0 h 6858000"/>
              <a:gd name="connsiteX1" fmla="*/ 6324600 w 6324600"/>
              <a:gd name="connsiteY1" fmla="*/ 0 h 6858000"/>
              <a:gd name="connsiteX2" fmla="*/ 6324600 w 6324600"/>
              <a:gd name="connsiteY2" fmla="*/ 6858000 h 6858000"/>
              <a:gd name="connsiteX3" fmla="*/ 516790 w 6324600"/>
              <a:gd name="connsiteY3" fmla="*/ 6858000 h 6858000"/>
              <a:gd name="connsiteX4" fmla="*/ 364310 w 6324600"/>
              <a:gd name="connsiteY4" fmla="*/ 6321024 h 6858000"/>
              <a:gd name="connsiteX5" fmla="*/ 0 w 6324600"/>
              <a:gd name="connsiteY5" fmla="*/ 3429000 h 6858000"/>
              <a:gd name="connsiteX6" fmla="*/ 364311 w 6324600"/>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8000">
                <a:moveTo>
                  <a:pt x="516790" y="0"/>
                </a:moveTo>
                <a:lnTo>
                  <a:pt x="6324600" y="0"/>
                </a:lnTo>
                <a:lnTo>
                  <a:pt x="6324600"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dirty="0"/>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469087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4690872" cy="4572000"/>
          </a:xfrm>
        </p:spPr>
        <p:txBody>
          <a:bodyPr anchor="ctr" anchorCtr="0"/>
          <a:lstStyle>
            <a:lvl1pPr>
              <a:buAutoNum type="arabicPeriod"/>
              <a:defRPr/>
            </a:lvl1pPr>
            <a:lvl3pPr>
              <a:buAutoNum type="arabicPeriod"/>
              <a:defRPr/>
            </a:lvl3pPr>
            <a:lvl4pPr>
              <a:buAutoNum type="arabicPeriod"/>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0B853EA-BBAA-514C-9A67-E8BE2826FDD1}"/>
              </a:ext>
            </a:extLst>
          </p:cNvPr>
          <p:cNvSpPr>
            <a:spLocks noGrp="1"/>
          </p:cNvSpPr>
          <p:nvPr>
            <p:ph type="sldNum" sz="quarter" idx="15"/>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4381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048195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96813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10196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5808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366165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256070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1141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50245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95358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86646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dirty="0"/>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Agenda item title two lines </a:t>
            </a:r>
            <a:br>
              <a:rPr lang="en-US" dirty="0"/>
            </a:br>
            <a:r>
              <a:rPr lang="en-US" dirty="0"/>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86155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5F0878CF-39E6-1641-981E-6C02DDAB9E5A}"/>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636598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801521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49F9EFD8-C98C-6449-9D3D-8284B19A229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912059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85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Tree>
    <p:extLst>
      <p:ext uri="{BB962C8B-B14F-4D97-AF65-F5344CB8AC3E}">
        <p14:creationId xmlns:p14="http://schemas.microsoft.com/office/powerpoint/2010/main" val="933022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dirty="0"/>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7636078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688297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688182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dirty="0"/>
              <a:t>To make thriving in next accessible.</a:t>
            </a:r>
            <a:br>
              <a:rPr lang="en-US" dirty="0"/>
            </a:br>
            <a:r>
              <a:rPr lang="en-US" dirty="0"/>
              <a:t>We are clear.</a:t>
            </a:r>
            <a:br>
              <a:rPr lang="en-US" dirty="0"/>
            </a:br>
            <a:r>
              <a:rPr lang="en-US" dirty="0"/>
              <a:t>Simple to understand.</a:t>
            </a:r>
            <a:br>
              <a:rPr lang="en-US" dirty="0"/>
            </a:br>
            <a:r>
              <a:rPr lang="en-US" dirty="0"/>
              <a:t>Authentic to who we are.</a:t>
            </a:r>
            <a:br>
              <a:rPr lang="en-US" dirty="0"/>
            </a:br>
            <a:r>
              <a:rPr lang="en-US" dirty="0"/>
              <a:t>Not overly clever.</a:t>
            </a:r>
            <a:br>
              <a:rPr lang="en-US" dirty="0"/>
            </a:br>
            <a:r>
              <a:rPr lang="en-US" dirty="0"/>
              <a:t>Empathetic about issues.</a:t>
            </a:r>
            <a:br>
              <a:rPr lang="en-US" dirty="0"/>
            </a:br>
            <a:r>
              <a:rPr lang="en-US" dirty="0"/>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0368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054926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0676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9527206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dirty="0"/>
              <a:t>In the space between </a:t>
            </a:r>
            <a:br>
              <a:rPr lang="en-US" dirty="0"/>
            </a:br>
            <a:r>
              <a:rPr lang="en-US" dirty="0"/>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008230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5606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927078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dirty="0"/>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7964765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656206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dirty="0"/>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141547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dirty="0"/>
              <a:t>Long title </a:t>
            </a:r>
            <a:br>
              <a:rPr lang="en-US" dirty="0"/>
            </a:br>
            <a:r>
              <a:rPr lang="en-US" dirty="0"/>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5300029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20672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21756175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4702836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dirty="0"/>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9640802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dirty="0"/>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8384164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 Next Medium" panose="020B0602020204020303" pitchFamily="34" charset="77"/>
              </a:defRPr>
            </a:lvl1pPr>
          </a:lstStyle>
          <a:p>
            <a:r>
              <a:rPr lang="en-US" dirty="0"/>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40132034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dirty="0"/>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936635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5479967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82866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609477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276522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latin typeface="Futura Next Medium" panose="020B0602020204020303" pitchFamily="34" charset="77"/>
              </a:rPr>
              <a:t>copyright </a:t>
            </a:r>
            <a:r>
              <a:rPr lang="en-US" sz="700" b="0" i="0" spc="20" baseline="0" dirty="0" err="1">
                <a:latin typeface="Futura Next Medium" panose="020B0602020204020303" pitchFamily="34" charset="77"/>
              </a:rPr>
              <a:t>publicis</a:t>
            </a:r>
            <a:r>
              <a:rPr lang="en-US" sz="700" b="0" i="0" spc="20" baseline="0" dirty="0">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871770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37739193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solidFill>
                  <a:schemeClr val="bg1"/>
                </a:solidFill>
                <a:latin typeface="Futura Next Medium" panose="020B0602020204020303" pitchFamily="34" charset="77"/>
              </a:rPr>
              <a:t>copyright </a:t>
            </a:r>
            <a:r>
              <a:rPr lang="en-US" sz="700" b="0" i="0" spc="20" baseline="0" dirty="0" err="1">
                <a:solidFill>
                  <a:schemeClr val="bg1"/>
                </a:solidFill>
                <a:latin typeface="Futura Next Medium" panose="020B0602020204020303" pitchFamily="34" charset="77"/>
              </a:rPr>
              <a:t>publicis</a:t>
            </a:r>
            <a:r>
              <a:rPr lang="en-US" sz="700" b="0" i="0" spc="20" baseline="0" dirty="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469089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dirty="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dirty="0">
                <a:solidFill>
                  <a:schemeClr val="bg1"/>
                </a:solidFill>
                <a:latin typeface="Futura Next Medium" panose="020B0602020204020303" pitchFamily="34" charset="77"/>
              </a:rPr>
              <a:t>copyright </a:t>
            </a:r>
            <a:r>
              <a:rPr lang="en-US" sz="700" b="0" i="0" spc="20" baseline="0" dirty="0" err="1">
                <a:solidFill>
                  <a:schemeClr val="bg1"/>
                </a:solidFill>
                <a:latin typeface="Futura Next Medium" panose="020B0602020204020303" pitchFamily="34" charset="77"/>
              </a:rPr>
              <a:t>publicis</a:t>
            </a:r>
            <a:r>
              <a:rPr lang="en-US" sz="700" b="0" i="0" spc="20" baseline="0" dirty="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077038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7351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dirty="0"/>
              <a:t>Title of the presentation</a:t>
            </a:r>
            <a:br>
              <a:rPr lang="en-US" dirty="0"/>
            </a:br>
            <a:r>
              <a:rPr lang="en-US" dirty="0"/>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dirty="0"/>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708479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78061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A7EB8FB0-B730-6B46-AAE6-977071B0697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solidFill>
                  <a:schemeClr val="bg1"/>
                </a:solidFill>
              </a:defRPr>
            </a:lvl1pPr>
            <a:lvl2pPr>
              <a:defRPr>
                <a:solidFill>
                  <a:schemeClr val="bg1"/>
                </a:solidFill>
              </a:defRPr>
            </a:lvl2pPr>
            <a:lvl3pPr>
              <a:buAutoNum type="arabicPeriod"/>
              <a:defRPr>
                <a:solidFill>
                  <a:schemeClr val="bg1"/>
                </a:solidFill>
              </a:defRPr>
            </a:lvl3pPr>
            <a:lvl4pPr>
              <a:buAutoNum type="arabicPeriod"/>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A9FFEAED-17D6-4347-8B66-01B83148940F}"/>
              </a:ext>
            </a:extLst>
          </p:cNvPr>
          <p:cNvSpPr>
            <a:spLocks noGrp="1"/>
          </p:cNvSpPr>
          <p:nvPr>
            <p:ph type="sldNum" sz="quarter" idx="14"/>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09603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4.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227418649"/>
      </p:ext>
    </p:extLst>
  </p:cSld>
  <p:clrMap bg1="lt1" tx1="dk1" bg2="lt2" tx2="dk2" accent1="accent1" accent2="accent2" accent3="accent3" accent4="accent4" accent5="accent5" accent6="accent6" hlink="hlink" folHlink="folHlink"/>
  <p:sldLayoutIdLst>
    <p:sldLayoutId id="2147483651" r:id="rId1"/>
    <p:sldLayoutId id="2147483652" r:id="rId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9515907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F956D247-3C63-4B4D-9D8E-FC3B25350A4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3897208"/>
      </p:ext>
    </p:extLst>
  </p:cSld>
  <p:clrMap bg1="lt1" tx1="dk1" bg2="lt2" tx2="dk2" accent1="accent1" accent2="accent2" accent3="accent3" accent4="accent4" accent5="accent5" accent6="accent6" hlink="hlink" folHlink="folHlink"/>
  <p:sldLayoutIdLst>
    <p:sldLayoutId id="2147483660" r:id="rId1"/>
    <p:sldLayoutId id="2147483671" r:id="rId2"/>
    <p:sldLayoutId id="2147483672"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b="0" i="0" kern="1200">
          <a:solidFill>
            <a:schemeClr val="tx1"/>
          </a:solidFill>
          <a:latin typeface="Futura Next Book" panose="020B0502020204020303" pitchFamily="34" charset="77"/>
          <a:ea typeface="+mn-ea"/>
          <a:cs typeface="+mn-cs"/>
        </a:defRPr>
      </a:lvl1pPr>
      <a:lvl2pPr marL="690563" indent="-342900"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2pPr>
      <a:lvl3pPr marL="1031875"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3pPr>
      <a:lvl4pPr marL="1373188"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4pPr>
      <a:lvl5pPr marL="1714500" indent="-341313" algn="l" defTabSz="914400" rtl="0" eaLnBrk="1" latinLnBrk="0" hangingPunct="1">
        <a:lnSpc>
          <a:spcPts val="3600"/>
        </a:lnSpc>
        <a:spcBef>
          <a:spcPts val="0"/>
        </a:spcBef>
        <a:buFont typeface="+mj-lt"/>
        <a:buAutoNum type="arabicPeriod"/>
        <a:tabLst/>
        <a:defRPr sz="18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432" userDrawn="1">
          <p15:clr>
            <a:srgbClr val="F26B43"/>
          </p15:clr>
        </p15:guide>
        <p15:guide id="3" pos="7248" userDrawn="1">
          <p15:clr>
            <a:srgbClr val="F26B43"/>
          </p15:clr>
        </p15:guide>
        <p15:guide id="4" pos="768" userDrawn="1">
          <p15:clr>
            <a:srgbClr val="F26B43"/>
          </p15:clr>
        </p15:guide>
        <p15:guide id="5" pos="1008" userDrawn="1">
          <p15:clr>
            <a:srgbClr val="F26B43"/>
          </p15:clr>
        </p15:guide>
        <p15:guide id="6" pos="1368" userDrawn="1">
          <p15:clr>
            <a:srgbClr val="F26B43"/>
          </p15:clr>
        </p15:guide>
        <p15:guide id="7" pos="1608" userDrawn="1">
          <p15:clr>
            <a:srgbClr val="F26B43"/>
          </p15:clr>
        </p15:guide>
        <p15:guide id="8" pos="1944" userDrawn="1">
          <p15:clr>
            <a:srgbClr val="F26B43"/>
          </p15:clr>
        </p15:guide>
        <p15:guide id="9" pos="2184" userDrawn="1">
          <p15:clr>
            <a:srgbClr val="F26B43"/>
          </p15:clr>
        </p15:guide>
        <p15:guide id="10" pos="2544" userDrawn="1">
          <p15:clr>
            <a:srgbClr val="F26B43"/>
          </p15:clr>
        </p15:guide>
        <p15:guide id="11" pos="2784" userDrawn="1">
          <p15:clr>
            <a:srgbClr val="F26B43"/>
          </p15:clr>
        </p15:guide>
        <p15:guide id="12" pos="3120" userDrawn="1">
          <p15:clr>
            <a:srgbClr val="F26B43"/>
          </p15:clr>
        </p15:guide>
        <p15:guide id="13" pos="3360" userDrawn="1">
          <p15:clr>
            <a:srgbClr val="F26B43"/>
          </p15:clr>
        </p15:guide>
        <p15:guide id="14" pos="3720" userDrawn="1">
          <p15:clr>
            <a:srgbClr val="F26B43"/>
          </p15:clr>
        </p15:guide>
        <p15:guide id="15" pos="3960" userDrawn="1">
          <p15:clr>
            <a:srgbClr val="F26B43"/>
          </p15:clr>
        </p15:guide>
        <p15:guide id="16" pos="4320" userDrawn="1">
          <p15:clr>
            <a:srgbClr val="F26B43"/>
          </p15:clr>
        </p15:guide>
        <p15:guide id="17" pos="4560" userDrawn="1">
          <p15:clr>
            <a:srgbClr val="F26B43"/>
          </p15:clr>
        </p15:guide>
        <p15:guide id="18" pos="4896" userDrawn="1">
          <p15:clr>
            <a:srgbClr val="F26B43"/>
          </p15:clr>
        </p15:guide>
        <p15:guide id="19" pos="5136" userDrawn="1">
          <p15:clr>
            <a:srgbClr val="F26B43"/>
          </p15:clr>
        </p15:guide>
        <p15:guide id="20" pos="5496" userDrawn="1">
          <p15:clr>
            <a:srgbClr val="F26B43"/>
          </p15:clr>
        </p15:guide>
        <p15:guide id="21" pos="5736" userDrawn="1">
          <p15:clr>
            <a:srgbClr val="F26B43"/>
          </p15:clr>
        </p15:guide>
        <p15:guide id="22" pos="6072" userDrawn="1">
          <p15:clr>
            <a:srgbClr val="F26B43"/>
          </p15:clr>
        </p15:guide>
        <p15:guide id="23" pos="6312" userDrawn="1">
          <p15:clr>
            <a:srgbClr val="F26B43"/>
          </p15:clr>
        </p15:guide>
        <p15:guide id="24" pos="6672" userDrawn="1">
          <p15:clr>
            <a:srgbClr val="F26B43"/>
          </p15:clr>
        </p15:guide>
        <p15:guide id="25" pos="6912" userDrawn="1">
          <p15:clr>
            <a:srgbClr val="F26B43"/>
          </p15:clr>
        </p15:guide>
        <p15:guide id="26" orient="horz" pos="388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90754725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673" r:id="rId6"/>
    <p:sldLayoutId id="2147483678" r:id="rId7"/>
    <p:sldLayoutId id="2147483679" r:id="rId8"/>
    <p:sldLayoutId id="2147483680" r:id="rId9"/>
    <p:sldLayoutId id="2147483681" r:id="rId10"/>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9E9B580-C7EC-734A-A84D-D97940BC18C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55118255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Minion Pro" panose="02040503050306020203" pitchFamily="18" charset="0"/>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897377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725" r:id="rId4"/>
    <p:sldLayoutId id="2147483726" r:id="rId5"/>
    <p:sldLayoutId id="2147483727" r:id="rId6"/>
    <p:sldLayoutId id="2147483722" r:id="rId7"/>
    <p:sldLayoutId id="2147483723" r:id="rId8"/>
    <p:sldLayoutId id="2147483724" r:id="rId9"/>
    <p:sldLayoutId id="2147483719" r:id="rId10"/>
    <p:sldLayoutId id="2147483720" r:id="rId11"/>
    <p:sldLayoutId id="2147483721" r:id="rId1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03539961"/>
      </p:ext>
    </p:extLst>
  </p:cSld>
  <p:clrMap bg1="lt1" tx1="dk1" bg2="lt2" tx2="dk2" accent1="accent1" accent2="accent2" accent3="accent3" accent4="accent4" accent5="accent5" accent6="accent6" hlink="hlink" folHlink="folHlink"/>
  <p:sldLayoutIdLst>
    <p:sldLayoutId id="2147483692" r:id="rId1"/>
    <p:sldLayoutId id="2147483700" r:id="rId2"/>
    <p:sldLayoutId id="2147483701" r:id="rId3"/>
    <p:sldLayoutId id="2147483702" r:id="rId4"/>
    <p:sldLayoutId id="2147483718" r:id="rId5"/>
    <p:sldLayoutId id="2147483717" r:id="rId6"/>
    <p:sldLayoutId id="2147483703" r:id="rId7"/>
    <p:sldLayoutId id="2147483704" r:id="rId8"/>
    <p:sldLayoutId id="2147483705" r:id="rId9"/>
    <p:sldLayoutId id="2147483706" r:id="rId10"/>
    <p:sldLayoutId id="2147483707" r:id="rId11"/>
    <p:sldLayoutId id="2147483708" r:id="rId12"/>
    <p:sldLayoutId id="2147483709" r:id="rId13"/>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3653533202"/>
      </p:ext>
    </p:extLst>
  </p:cSld>
  <p:clrMap bg1="lt1" tx1="dk1" bg2="lt2" tx2="dk2" accent1="accent1" accent2="accent2" accent3="accent3" accent4="accent4" accent5="accent5" accent6="accent6" hlink="hlink" folHlink="folHlink"/>
  <p:sldLayoutIdLst>
    <p:sldLayoutId id="2147483698" r:id="rId1"/>
    <p:sldLayoutId id="2147483711" r:id="rId2"/>
    <p:sldLayoutId id="2147483710"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variety.com/2019/digital/news/netflix-loses-title-top-downstream-bandwidth-application-1203330313/" TargetMode="External"/><Relationship Id="rId2" Type="http://schemas.openxmlformats.org/officeDocument/2006/relationships/hyperlink" Target="https://www.businessofapps.com/data/netflix-statistics/" TargetMode="External"/><Relationship Id="rId1" Type="http://schemas.openxmlformats.org/officeDocument/2006/relationships/slideLayout" Target="../slideLayouts/slideLayout39.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8" Type="http://schemas.openxmlformats.org/officeDocument/2006/relationships/hyperlink" Target="https://research.fb.com/blog/2014/10/facebook-s-top-open-data-problems/" TargetMode="External"/><Relationship Id="rId3" Type="http://schemas.openxmlformats.org/officeDocument/2006/relationships/hyperlink" Target="https://www.datacenterknowledge.com/archives/2011/08/01/report-google-uses-about-900000-servers" TargetMode="External"/><Relationship Id="rId7" Type="http://schemas.openxmlformats.org/officeDocument/2006/relationships/hyperlink" Target="https://zephoria.com/top-15-valuable-facebook-statistics/" TargetMode="External"/><Relationship Id="rId2" Type="http://schemas.openxmlformats.org/officeDocument/2006/relationships/hyperlink" Target="https://ardorseo.com/blog/how-many-google-searches-per-day/" TargetMode="External"/><Relationship Id="rId1" Type="http://schemas.openxmlformats.org/officeDocument/2006/relationships/slideLayout" Target="../slideLayouts/slideLayout42.xml"/><Relationship Id="rId6" Type="http://schemas.openxmlformats.org/officeDocument/2006/relationships/hyperlink" Target="https://kinsta.com/blog/facebook-statistics/" TargetMode="External"/><Relationship Id="rId5" Type="http://schemas.openxmlformats.org/officeDocument/2006/relationships/hyperlink" Target="https://www.brandwatch.com/blog/youtube-stats/" TargetMode="External"/><Relationship Id="rId4" Type="http://schemas.openxmlformats.org/officeDocument/2006/relationships/hyperlink" Target="https://www.fiercevideo.com/video/youtube-accounts-for-35-worldwide-mobile-internet-traffic-sandvine-says" TargetMode="External"/><Relationship Id="rId9" Type="http://schemas.openxmlformats.org/officeDocument/2006/relationships/hyperlink" Target="https://www.omnicoreagency.com/instagram-statist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574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3A453E-C416-CC46-BD2E-E8FF688BAD14}"/>
              </a:ext>
            </a:extLst>
          </p:cNvPr>
          <p:cNvSpPr>
            <a:spLocks noGrp="1"/>
          </p:cNvSpPr>
          <p:nvPr>
            <p:ph type="ctrTitle"/>
          </p:nvPr>
        </p:nvSpPr>
        <p:spPr/>
        <p:txBody>
          <a:bodyPr/>
          <a:lstStyle/>
          <a:p>
            <a:r>
              <a:rPr lang="en-US" dirty="0"/>
              <a:t>Section 3</a:t>
            </a:r>
          </a:p>
        </p:txBody>
      </p:sp>
      <p:sp>
        <p:nvSpPr>
          <p:cNvPr id="7" name="Subtitle 6">
            <a:extLst>
              <a:ext uri="{FF2B5EF4-FFF2-40B4-BE49-F238E27FC236}">
                <a16:creationId xmlns:a16="http://schemas.microsoft.com/office/drawing/2014/main" id="{254A7101-FB7A-D449-9DDB-954242EF5913}"/>
              </a:ext>
            </a:extLst>
          </p:cNvPr>
          <p:cNvSpPr>
            <a:spLocks noGrp="1"/>
          </p:cNvSpPr>
          <p:nvPr>
            <p:ph type="subTitle" idx="1"/>
          </p:nvPr>
        </p:nvSpPr>
        <p:spPr/>
        <p:txBody>
          <a:bodyPr/>
          <a:lstStyle/>
          <a:p>
            <a:r>
              <a:rPr lang="en-US" dirty="0"/>
              <a:t>Consistent Hashing</a:t>
            </a:r>
          </a:p>
        </p:txBody>
      </p:sp>
      <p:sp>
        <p:nvSpPr>
          <p:cNvPr id="8" name="Slide Number Placeholder 7">
            <a:extLst>
              <a:ext uri="{FF2B5EF4-FFF2-40B4-BE49-F238E27FC236}">
                <a16:creationId xmlns:a16="http://schemas.microsoft.com/office/drawing/2014/main" id="{95E36C20-670C-2C47-85CC-97398EE70E99}"/>
              </a:ext>
            </a:extLst>
          </p:cNvPr>
          <p:cNvSpPr>
            <a:spLocks noGrp="1"/>
          </p:cNvSpPr>
          <p:nvPr>
            <p:ph type="sldNum" sz="quarter" idx="10"/>
          </p:nvPr>
        </p:nvSpPr>
        <p:spPr/>
        <p:txBody>
          <a:bodyPr/>
          <a:lstStyle/>
          <a:p>
            <a:fld id="{58B792A5-9BAE-6942-BFE1-9FCDB51EA51E}" type="slidenum">
              <a:rPr lang="en-US" smtClean="0"/>
              <a:pPr/>
              <a:t>10</a:t>
            </a:fld>
            <a:endParaRPr lang="en-US" dirty="0"/>
          </a:p>
        </p:txBody>
      </p:sp>
    </p:spTree>
    <p:extLst>
      <p:ext uri="{BB962C8B-B14F-4D97-AF65-F5344CB8AC3E}">
        <p14:creationId xmlns:p14="http://schemas.microsoft.com/office/powerpoint/2010/main" val="867266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CDED67DD-F861-4F37-AA9D-2474A10786C6}"/>
              </a:ext>
            </a:extLst>
          </p:cNvPr>
          <p:cNvPicPr>
            <a:picLocks noGrp="1" noChangeAspect="1"/>
          </p:cNvPicPr>
          <p:nvPr>
            <p:ph type="pic" sz="quarter" idx="11"/>
          </p:nvPr>
        </p:nvPicPr>
        <p:blipFill>
          <a:blip r:embed="rId2"/>
          <a:srcRect l="21251" r="21251"/>
          <a:stretch>
            <a:fillRect/>
          </a:stretch>
        </p:blipFill>
        <p:spPr/>
      </p:pic>
      <p:sp>
        <p:nvSpPr>
          <p:cNvPr id="6" name="Title 5">
            <a:extLst>
              <a:ext uri="{FF2B5EF4-FFF2-40B4-BE49-F238E27FC236}">
                <a16:creationId xmlns:a16="http://schemas.microsoft.com/office/drawing/2014/main" id="{E5607151-0699-7A42-AB2F-75E48E56F71A}"/>
              </a:ext>
            </a:extLst>
          </p:cNvPr>
          <p:cNvSpPr>
            <a:spLocks noGrp="1"/>
          </p:cNvSpPr>
          <p:nvPr>
            <p:ph type="title"/>
          </p:nvPr>
        </p:nvSpPr>
        <p:spPr>
          <a:xfrm>
            <a:off x="6281928" y="886968"/>
            <a:ext cx="5221224" cy="357406"/>
          </a:xfrm>
        </p:spPr>
        <p:txBody>
          <a:bodyPr/>
          <a:lstStyle/>
          <a:p>
            <a:r>
              <a:rPr lang="en-US" dirty="0"/>
              <a:t>Consistent Hashing</a:t>
            </a:r>
          </a:p>
        </p:txBody>
      </p:sp>
      <p:sp>
        <p:nvSpPr>
          <p:cNvPr id="7" name="Text Placeholder 6">
            <a:extLst>
              <a:ext uri="{FF2B5EF4-FFF2-40B4-BE49-F238E27FC236}">
                <a16:creationId xmlns:a16="http://schemas.microsoft.com/office/drawing/2014/main" id="{EDA5E91E-9523-364D-9C9E-6FB17B248160}"/>
              </a:ext>
            </a:extLst>
          </p:cNvPr>
          <p:cNvSpPr>
            <a:spLocks noGrp="1"/>
          </p:cNvSpPr>
          <p:nvPr>
            <p:ph type="body" sz="quarter" idx="10"/>
          </p:nvPr>
        </p:nvSpPr>
        <p:spPr>
          <a:xfrm>
            <a:off x="6281928" y="1805049"/>
            <a:ext cx="5221224" cy="4165983"/>
          </a:xfrm>
        </p:spPr>
        <p:txBody>
          <a:bodyPr/>
          <a:lstStyle/>
          <a:p>
            <a:r>
              <a:rPr lang="en-US" dirty="0"/>
              <a:t>Consistent hashing solves the problem of dynamic addition and removal of nodes from a distributed system. It places all available nodes in a fixed size circular data structure where the node indexes are calculated by using pre-defined hashing functions.</a:t>
            </a:r>
          </a:p>
          <a:p>
            <a:pPr lvl="1"/>
            <a:r>
              <a:rPr lang="en-US" dirty="0"/>
              <a:t>Used to allocate keys uniformly across all available nodes.</a:t>
            </a:r>
          </a:p>
          <a:p>
            <a:pPr lvl="1"/>
            <a:r>
              <a:rPr lang="en-US" dirty="0"/>
              <a:t>It provides a consistent way of re-assigning only some of the data to other nodes in case of a node failure.</a:t>
            </a:r>
          </a:p>
          <a:p>
            <a:pPr lvl="1"/>
            <a:r>
              <a:rPr lang="en-US" dirty="0"/>
              <a:t>Ensures that in general, only n/m keys need to be reassigned on addition or removal of nodes, where </a:t>
            </a:r>
          </a:p>
          <a:p>
            <a:pPr lvl="2"/>
            <a:r>
              <a:rPr lang="en-US" dirty="0"/>
              <a:t>n = number of keys</a:t>
            </a:r>
          </a:p>
          <a:p>
            <a:pPr lvl="2"/>
            <a:r>
              <a:rPr lang="en-US" dirty="0"/>
              <a:t>m = number of available nodes.</a:t>
            </a:r>
          </a:p>
          <a:p>
            <a:pPr lvl="1"/>
            <a:r>
              <a:rPr lang="en-US" dirty="0"/>
              <a:t>Used to implement distribute databases, distributed caches and distributed hash tables.</a:t>
            </a:r>
          </a:p>
          <a:p>
            <a:pPr lvl="1"/>
            <a:r>
              <a:rPr lang="en-US" dirty="0"/>
              <a:t>Well known implementation - Apache Cassandra Ring.</a:t>
            </a:r>
          </a:p>
        </p:txBody>
      </p:sp>
      <p:sp>
        <p:nvSpPr>
          <p:cNvPr id="5" name="Slide Number Placeholder 4">
            <a:extLst>
              <a:ext uri="{FF2B5EF4-FFF2-40B4-BE49-F238E27FC236}">
                <a16:creationId xmlns:a16="http://schemas.microsoft.com/office/drawing/2014/main" id="{3E479CEC-70A7-6C47-A3B7-0475C25DD09C}"/>
              </a:ext>
            </a:extLst>
          </p:cNvPr>
          <p:cNvSpPr>
            <a:spLocks noGrp="1"/>
          </p:cNvSpPr>
          <p:nvPr>
            <p:ph type="sldNum" sz="quarter" idx="12"/>
          </p:nvPr>
        </p:nvSpPr>
        <p:spPr/>
        <p:txBody>
          <a:bodyPr/>
          <a:lstStyle/>
          <a:p>
            <a:fld id="{58B792A5-9BAE-6942-BFE1-9FCDB51EA51E}" type="slidenum">
              <a:rPr lang="en-US" smtClean="0"/>
              <a:pPr/>
              <a:t>11</a:t>
            </a:fld>
            <a:endParaRPr lang="en-US" dirty="0"/>
          </a:p>
        </p:txBody>
      </p:sp>
    </p:spTree>
    <p:extLst>
      <p:ext uri="{BB962C8B-B14F-4D97-AF65-F5344CB8AC3E}">
        <p14:creationId xmlns:p14="http://schemas.microsoft.com/office/powerpoint/2010/main" val="233208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Consistent Hashing</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12</a:t>
            </a:fld>
            <a:endParaRPr lang="en-US" dirty="0"/>
          </a:p>
        </p:txBody>
      </p:sp>
      <p:pic>
        <p:nvPicPr>
          <p:cNvPr id="3" name="Picture 2">
            <a:extLst>
              <a:ext uri="{FF2B5EF4-FFF2-40B4-BE49-F238E27FC236}">
                <a16:creationId xmlns:a16="http://schemas.microsoft.com/office/drawing/2014/main" id="{512F8B05-174A-48FC-84EF-E4236A95DA58}"/>
              </a:ext>
            </a:extLst>
          </p:cNvPr>
          <p:cNvPicPr>
            <a:picLocks noChangeAspect="1"/>
          </p:cNvPicPr>
          <p:nvPr/>
        </p:nvPicPr>
        <p:blipFill>
          <a:blip r:embed="rId2"/>
          <a:stretch>
            <a:fillRect/>
          </a:stretch>
        </p:blipFill>
        <p:spPr>
          <a:xfrm>
            <a:off x="320040" y="1060704"/>
            <a:ext cx="11119104" cy="5791201"/>
          </a:xfrm>
          <a:prstGeom prst="rect">
            <a:avLst/>
          </a:prstGeom>
        </p:spPr>
      </p:pic>
    </p:spTree>
    <p:extLst>
      <p:ext uri="{BB962C8B-B14F-4D97-AF65-F5344CB8AC3E}">
        <p14:creationId xmlns:p14="http://schemas.microsoft.com/office/powerpoint/2010/main" val="3149995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Consistent Hashing</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13</a:t>
            </a:fld>
            <a:endParaRPr lang="en-US" dirty="0"/>
          </a:p>
        </p:txBody>
      </p:sp>
      <p:pic>
        <p:nvPicPr>
          <p:cNvPr id="3" name="Picture 2">
            <a:extLst>
              <a:ext uri="{FF2B5EF4-FFF2-40B4-BE49-F238E27FC236}">
                <a16:creationId xmlns:a16="http://schemas.microsoft.com/office/drawing/2014/main" id="{D4818A86-C9E6-497C-BCBB-2738AD10F6B4}"/>
              </a:ext>
            </a:extLst>
          </p:cNvPr>
          <p:cNvPicPr>
            <a:picLocks noChangeAspect="1"/>
          </p:cNvPicPr>
          <p:nvPr/>
        </p:nvPicPr>
        <p:blipFill>
          <a:blip r:embed="rId2"/>
          <a:stretch>
            <a:fillRect/>
          </a:stretch>
        </p:blipFill>
        <p:spPr>
          <a:xfrm>
            <a:off x="320040" y="1060704"/>
            <a:ext cx="11119104" cy="5791201"/>
          </a:xfrm>
          <a:prstGeom prst="rect">
            <a:avLst/>
          </a:prstGeom>
        </p:spPr>
      </p:pic>
    </p:spTree>
    <p:extLst>
      <p:ext uri="{BB962C8B-B14F-4D97-AF65-F5344CB8AC3E}">
        <p14:creationId xmlns:p14="http://schemas.microsoft.com/office/powerpoint/2010/main" val="1989996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Consistent Hashing</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14</a:t>
            </a:fld>
            <a:endParaRPr lang="en-US" dirty="0"/>
          </a:p>
        </p:txBody>
      </p:sp>
      <p:pic>
        <p:nvPicPr>
          <p:cNvPr id="4" name="Picture 3">
            <a:extLst>
              <a:ext uri="{FF2B5EF4-FFF2-40B4-BE49-F238E27FC236}">
                <a16:creationId xmlns:a16="http://schemas.microsoft.com/office/drawing/2014/main" id="{A8B072B6-67F1-4EB6-895B-51027C88BB20}"/>
              </a:ext>
            </a:extLst>
          </p:cNvPr>
          <p:cNvPicPr>
            <a:picLocks noChangeAspect="1"/>
          </p:cNvPicPr>
          <p:nvPr/>
        </p:nvPicPr>
        <p:blipFill>
          <a:blip r:embed="rId2"/>
          <a:stretch>
            <a:fillRect/>
          </a:stretch>
        </p:blipFill>
        <p:spPr>
          <a:xfrm>
            <a:off x="320040" y="1027332"/>
            <a:ext cx="11119104" cy="5791201"/>
          </a:xfrm>
          <a:prstGeom prst="rect">
            <a:avLst/>
          </a:prstGeom>
        </p:spPr>
      </p:pic>
    </p:spTree>
    <p:extLst>
      <p:ext uri="{BB962C8B-B14F-4D97-AF65-F5344CB8AC3E}">
        <p14:creationId xmlns:p14="http://schemas.microsoft.com/office/powerpoint/2010/main" val="3864302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Consistent Hashing</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15</a:t>
            </a:fld>
            <a:endParaRPr lang="en-US" dirty="0"/>
          </a:p>
        </p:txBody>
      </p:sp>
      <p:pic>
        <p:nvPicPr>
          <p:cNvPr id="8" name="Picture 7">
            <a:extLst>
              <a:ext uri="{FF2B5EF4-FFF2-40B4-BE49-F238E27FC236}">
                <a16:creationId xmlns:a16="http://schemas.microsoft.com/office/drawing/2014/main" id="{11C45136-3948-404D-8B5B-E264FEB93434}"/>
              </a:ext>
            </a:extLst>
          </p:cNvPr>
          <p:cNvPicPr>
            <a:picLocks noChangeAspect="1"/>
          </p:cNvPicPr>
          <p:nvPr/>
        </p:nvPicPr>
        <p:blipFill>
          <a:blip r:embed="rId2"/>
          <a:stretch>
            <a:fillRect/>
          </a:stretch>
        </p:blipFill>
        <p:spPr>
          <a:xfrm>
            <a:off x="320040" y="1060704"/>
            <a:ext cx="11119104" cy="5791200"/>
          </a:xfrm>
          <a:prstGeom prst="rect">
            <a:avLst/>
          </a:prstGeom>
        </p:spPr>
      </p:pic>
    </p:spTree>
    <p:extLst>
      <p:ext uri="{BB962C8B-B14F-4D97-AF65-F5344CB8AC3E}">
        <p14:creationId xmlns:p14="http://schemas.microsoft.com/office/powerpoint/2010/main" val="1206406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Consistent Hashing</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16</a:t>
            </a:fld>
            <a:endParaRPr lang="en-US" dirty="0"/>
          </a:p>
        </p:txBody>
      </p:sp>
      <p:pic>
        <p:nvPicPr>
          <p:cNvPr id="4" name="Picture 3">
            <a:extLst>
              <a:ext uri="{FF2B5EF4-FFF2-40B4-BE49-F238E27FC236}">
                <a16:creationId xmlns:a16="http://schemas.microsoft.com/office/drawing/2014/main" id="{F3E7444F-0883-49A7-8D32-379A289E6617}"/>
              </a:ext>
            </a:extLst>
          </p:cNvPr>
          <p:cNvPicPr>
            <a:picLocks noChangeAspect="1"/>
          </p:cNvPicPr>
          <p:nvPr/>
        </p:nvPicPr>
        <p:blipFill>
          <a:blip r:embed="rId2"/>
          <a:stretch>
            <a:fillRect/>
          </a:stretch>
        </p:blipFill>
        <p:spPr>
          <a:xfrm>
            <a:off x="320040" y="1060704"/>
            <a:ext cx="11119104" cy="5791201"/>
          </a:xfrm>
          <a:prstGeom prst="rect">
            <a:avLst/>
          </a:prstGeom>
        </p:spPr>
      </p:pic>
    </p:spTree>
    <p:extLst>
      <p:ext uri="{BB962C8B-B14F-4D97-AF65-F5344CB8AC3E}">
        <p14:creationId xmlns:p14="http://schemas.microsoft.com/office/powerpoint/2010/main" val="904118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Consistent Hashing</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17</a:t>
            </a:fld>
            <a:endParaRPr lang="en-US" dirty="0"/>
          </a:p>
        </p:txBody>
      </p:sp>
      <p:pic>
        <p:nvPicPr>
          <p:cNvPr id="4" name="Picture 3">
            <a:extLst>
              <a:ext uri="{FF2B5EF4-FFF2-40B4-BE49-F238E27FC236}">
                <a16:creationId xmlns:a16="http://schemas.microsoft.com/office/drawing/2014/main" id="{E0B2EAFD-0F8D-4B83-ACF3-67880ACCB22A}"/>
              </a:ext>
            </a:extLst>
          </p:cNvPr>
          <p:cNvPicPr>
            <a:picLocks noChangeAspect="1"/>
          </p:cNvPicPr>
          <p:nvPr/>
        </p:nvPicPr>
        <p:blipFill>
          <a:blip r:embed="rId2"/>
          <a:stretch>
            <a:fillRect/>
          </a:stretch>
        </p:blipFill>
        <p:spPr>
          <a:xfrm>
            <a:off x="320040" y="1060704"/>
            <a:ext cx="11119104" cy="5791201"/>
          </a:xfrm>
          <a:prstGeom prst="rect">
            <a:avLst/>
          </a:prstGeom>
        </p:spPr>
      </p:pic>
      <p:sp>
        <p:nvSpPr>
          <p:cNvPr id="2" name="TextBox 1">
            <a:extLst>
              <a:ext uri="{FF2B5EF4-FFF2-40B4-BE49-F238E27FC236}">
                <a16:creationId xmlns:a16="http://schemas.microsoft.com/office/drawing/2014/main" id="{A14E1E17-4A02-4030-82C0-0E4BEC375584}"/>
              </a:ext>
            </a:extLst>
          </p:cNvPr>
          <p:cNvSpPr txBox="1"/>
          <p:nvPr/>
        </p:nvSpPr>
        <p:spPr>
          <a:xfrm>
            <a:off x="780175" y="6350466"/>
            <a:ext cx="8170877" cy="369332"/>
          </a:xfrm>
          <a:prstGeom prst="rect">
            <a:avLst/>
          </a:prstGeom>
          <a:noFill/>
        </p:spPr>
        <p:txBody>
          <a:bodyPr wrap="square" rtlCol="0">
            <a:spAutoFit/>
          </a:bodyPr>
          <a:lstStyle/>
          <a:p>
            <a:r>
              <a:rPr lang="en-GB" dirty="0">
                <a:solidFill>
                  <a:srgbClr val="FF0000"/>
                </a:solidFill>
              </a:rPr>
              <a:t>More even distribution of keys due to more available hash functions</a:t>
            </a:r>
            <a:endParaRPr lang="en-IN" dirty="0">
              <a:solidFill>
                <a:srgbClr val="FF0000"/>
              </a:solidFill>
            </a:endParaRPr>
          </a:p>
        </p:txBody>
      </p:sp>
    </p:spTree>
    <p:extLst>
      <p:ext uri="{BB962C8B-B14F-4D97-AF65-F5344CB8AC3E}">
        <p14:creationId xmlns:p14="http://schemas.microsoft.com/office/powerpoint/2010/main" val="3119484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3A453E-C416-CC46-BD2E-E8FF688BAD14}"/>
              </a:ext>
            </a:extLst>
          </p:cNvPr>
          <p:cNvSpPr>
            <a:spLocks noGrp="1"/>
          </p:cNvSpPr>
          <p:nvPr>
            <p:ph type="ctrTitle"/>
          </p:nvPr>
        </p:nvSpPr>
        <p:spPr/>
        <p:txBody>
          <a:bodyPr/>
          <a:lstStyle/>
          <a:p>
            <a:r>
              <a:rPr lang="en-US" dirty="0"/>
              <a:t>Section 4</a:t>
            </a:r>
          </a:p>
        </p:txBody>
      </p:sp>
      <p:sp>
        <p:nvSpPr>
          <p:cNvPr id="7" name="Subtitle 6">
            <a:extLst>
              <a:ext uri="{FF2B5EF4-FFF2-40B4-BE49-F238E27FC236}">
                <a16:creationId xmlns:a16="http://schemas.microsoft.com/office/drawing/2014/main" id="{254A7101-FB7A-D449-9DDB-954242EF5913}"/>
              </a:ext>
            </a:extLst>
          </p:cNvPr>
          <p:cNvSpPr>
            <a:spLocks noGrp="1"/>
          </p:cNvSpPr>
          <p:nvPr>
            <p:ph type="subTitle" idx="1"/>
          </p:nvPr>
        </p:nvSpPr>
        <p:spPr/>
        <p:txBody>
          <a:bodyPr/>
          <a:lstStyle/>
          <a:p>
            <a:r>
              <a:rPr lang="en-US" dirty="0"/>
              <a:t>Bloom Filter</a:t>
            </a:r>
          </a:p>
        </p:txBody>
      </p:sp>
      <p:sp>
        <p:nvSpPr>
          <p:cNvPr id="8" name="Slide Number Placeholder 7">
            <a:extLst>
              <a:ext uri="{FF2B5EF4-FFF2-40B4-BE49-F238E27FC236}">
                <a16:creationId xmlns:a16="http://schemas.microsoft.com/office/drawing/2014/main" id="{95E36C20-670C-2C47-85CC-97398EE70E99}"/>
              </a:ext>
            </a:extLst>
          </p:cNvPr>
          <p:cNvSpPr>
            <a:spLocks noGrp="1"/>
          </p:cNvSpPr>
          <p:nvPr>
            <p:ph type="sldNum" sz="quarter" idx="10"/>
          </p:nvPr>
        </p:nvSpPr>
        <p:spPr/>
        <p:txBody>
          <a:bodyPr/>
          <a:lstStyle/>
          <a:p>
            <a:fld id="{58B792A5-9BAE-6942-BFE1-9FCDB51EA51E}" type="slidenum">
              <a:rPr lang="en-US" smtClean="0"/>
              <a:pPr/>
              <a:t>18</a:t>
            </a:fld>
            <a:endParaRPr lang="en-US" dirty="0"/>
          </a:p>
        </p:txBody>
      </p:sp>
    </p:spTree>
    <p:extLst>
      <p:ext uri="{BB962C8B-B14F-4D97-AF65-F5344CB8AC3E}">
        <p14:creationId xmlns:p14="http://schemas.microsoft.com/office/powerpoint/2010/main" val="2121587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5980B267-960D-4A26-B254-0BC7EFE4F0CE}"/>
              </a:ext>
            </a:extLst>
          </p:cNvPr>
          <p:cNvPicPr>
            <a:picLocks noGrp="1" noChangeAspect="1"/>
          </p:cNvPicPr>
          <p:nvPr>
            <p:ph type="pic" sz="quarter" idx="11"/>
          </p:nvPr>
        </p:nvPicPr>
        <p:blipFill>
          <a:blip r:embed="rId2"/>
          <a:srcRect l="17700" r="17700"/>
          <a:stretch>
            <a:fillRect/>
          </a:stretch>
        </p:blipFill>
        <p:spPr/>
      </p:pic>
      <p:sp>
        <p:nvSpPr>
          <p:cNvPr id="6" name="Title 5">
            <a:extLst>
              <a:ext uri="{FF2B5EF4-FFF2-40B4-BE49-F238E27FC236}">
                <a16:creationId xmlns:a16="http://schemas.microsoft.com/office/drawing/2014/main" id="{E5607151-0699-7A42-AB2F-75E48E56F71A}"/>
              </a:ext>
            </a:extLst>
          </p:cNvPr>
          <p:cNvSpPr>
            <a:spLocks noGrp="1"/>
          </p:cNvSpPr>
          <p:nvPr>
            <p:ph type="title"/>
          </p:nvPr>
        </p:nvSpPr>
        <p:spPr>
          <a:xfrm>
            <a:off x="6281928" y="886968"/>
            <a:ext cx="5221224" cy="357406"/>
          </a:xfrm>
        </p:spPr>
        <p:txBody>
          <a:bodyPr/>
          <a:lstStyle/>
          <a:p>
            <a:r>
              <a:rPr lang="en-US" dirty="0"/>
              <a:t>Bloom Filter</a:t>
            </a:r>
          </a:p>
        </p:txBody>
      </p:sp>
      <p:sp>
        <p:nvSpPr>
          <p:cNvPr id="7" name="Text Placeholder 6">
            <a:extLst>
              <a:ext uri="{FF2B5EF4-FFF2-40B4-BE49-F238E27FC236}">
                <a16:creationId xmlns:a16="http://schemas.microsoft.com/office/drawing/2014/main" id="{EDA5E91E-9523-364D-9C9E-6FB17B248160}"/>
              </a:ext>
            </a:extLst>
          </p:cNvPr>
          <p:cNvSpPr>
            <a:spLocks noGrp="1"/>
          </p:cNvSpPr>
          <p:nvPr>
            <p:ph type="body" sz="quarter" idx="10"/>
          </p:nvPr>
        </p:nvSpPr>
        <p:spPr>
          <a:xfrm>
            <a:off x="6281928" y="1819361"/>
            <a:ext cx="5221224" cy="3599287"/>
          </a:xfrm>
        </p:spPr>
        <p:txBody>
          <a:bodyPr/>
          <a:lstStyle/>
          <a:p>
            <a:pPr lvl="1"/>
            <a:r>
              <a:rPr lang="en-GB" dirty="0"/>
              <a:t>Probabilistic data structure with sublinear space complexity.</a:t>
            </a:r>
          </a:p>
          <a:p>
            <a:pPr lvl="1"/>
            <a:r>
              <a:rPr lang="en-GB" dirty="0"/>
              <a:t>Use cases:</a:t>
            </a:r>
            <a:endParaRPr lang="en-US" dirty="0"/>
          </a:p>
          <a:p>
            <a:pPr lvl="2"/>
            <a:r>
              <a:rPr lang="en-GB" dirty="0"/>
              <a:t>Quickly identify duplicate user ids during sign up process</a:t>
            </a:r>
          </a:p>
          <a:p>
            <a:pPr lvl="2"/>
            <a:r>
              <a:rPr lang="en-GB" dirty="0"/>
              <a:t>Malicious site identification</a:t>
            </a:r>
          </a:p>
          <a:p>
            <a:pPr lvl="2"/>
            <a:r>
              <a:rPr lang="en-GB" dirty="0"/>
              <a:t>Spell checker</a:t>
            </a:r>
          </a:p>
          <a:p>
            <a:pPr lvl="1"/>
            <a:r>
              <a:rPr lang="en-GB" dirty="0"/>
              <a:t>Can return false positives but no false negatives.</a:t>
            </a:r>
          </a:p>
          <a:p>
            <a:pPr lvl="1"/>
            <a:r>
              <a:rPr lang="en-GB" dirty="0"/>
              <a:t>The precision can be improved by </a:t>
            </a:r>
            <a:endParaRPr lang="en-US" dirty="0"/>
          </a:p>
          <a:p>
            <a:pPr lvl="2"/>
            <a:r>
              <a:rPr lang="en-GB" dirty="0"/>
              <a:t>increasing the number and quality of hash functions</a:t>
            </a:r>
          </a:p>
          <a:p>
            <a:pPr lvl="2"/>
            <a:r>
              <a:rPr lang="en-GB" dirty="0"/>
              <a:t>Increasing the size of the backing array</a:t>
            </a:r>
          </a:p>
          <a:p>
            <a:pPr lvl="1"/>
            <a:r>
              <a:rPr lang="en-GB" dirty="0"/>
              <a:t>Used by: Google Chrome, Apache Cassandra, eBay, Netflix</a:t>
            </a:r>
            <a:endParaRPr lang="en-US" dirty="0"/>
          </a:p>
        </p:txBody>
      </p:sp>
      <p:sp>
        <p:nvSpPr>
          <p:cNvPr id="5" name="Slide Number Placeholder 4">
            <a:extLst>
              <a:ext uri="{FF2B5EF4-FFF2-40B4-BE49-F238E27FC236}">
                <a16:creationId xmlns:a16="http://schemas.microsoft.com/office/drawing/2014/main" id="{3E479CEC-70A7-6C47-A3B7-0475C25DD09C}"/>
              </a:ext>
            </a:extLst>
          </p:cNvPr>
          <p:cNvSpPr>
            <a:spLocks noGrp="1"/>
          </p:cNvSpPr>
          <p:nvPr>
            <p:ph type="sldNum" sz="quarter" idx="12"/>
          </p:nvPr>
        </p:nvSpPr>
        <p:spPr/>
        <p:txBody>
          <a:bodyPr/>
          <a:lstStyle/>
          <a:p>
            <a:fld id="{58B792A5-9BAE-6942-BFE1-9FCDB51EA51E}" type="slidenum">
              <a:rPr lang="en-US" smtClean="0"/>
              <a:pPr/>
              <a:t>19</a:t>
            </a:fld>
            <a:endParaRPr lang="en-US" dirty="0"/>
          </a:p>
        </p:txBody>
      </p:sp>
    </p:spTree>
    <p:extLst>
      <p:ext uri="{BB962C8B-B14F-4D97-AF65-F5344CB8AC3E}">
        <p14:creationId xmlns:p14="http://schemas.microsoft.com/office/powerpoint/2010/main" val="2204135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3400F9E-B9A4-4E51-B7C9-4032BF23B2D5}"/>
              </a:ext>
            </a:extLst>
          </p:cNvPr>
          <p:cNvPicPr>
            <a:picLocks noGrp="1" noChangeAspect="1"/>
          </p:cNvPicPr>
          <p:nvPr>
            <p:ph type="pic" sz="quarter" idx="11"/>
          </p:nvPr>
        </p:nvPicPr>
        <p:blipFill>
          <a:blip r:embed="rId2"/>
          <a:srcRect l="317" r="317"/>
          <a:stretch>
            <a:fillRect/>
          </a:stretch>
        </p:blipFill>
        <p:spPr/>
      </p:pic>
      <p:sp>
        <p:nvSpPr>
          <p:cNvPr id="9" name="Title 8">
            <a:extLst>
              <a:ext uri="{FF2B5EF4-FFF2-40B4-BE49-F238E27FC236}">
                <a16:creationId xmlns:a16="http://schemas.microsoft.com/office/drawing/2014/main" id="{A57CA40F-9FE9-7744-B204-8FCBACE48010}"/>
              </a:ext>
            </a:extLst>
          </p:cNvPr>
          <p:cNvSpPr>
            <a:spLocks noGrp="1"/>
          </p:cNvSpPr>
          <p:nvPr>
            <p:ph type="ctrTitle"/>
          </p:nvPr>
        </p:nvSpPr>
        <p:spPr/>
        <p:txBody>
          <a:bodyPr/>
          <a:lstStyle/>
          <a:p>
            <a:r>
              <a:rPr lang="en-US" dirty="0"/>
              <a:t>Hashing Based Techniques for building scalable solutions.</a:t>
            </a:r>
          </a:p>
        </p:txBody>
      </p:sp>
      <p:sp>
        <p:nvSpPr>
          <p:cNvPr id="10" name="Subtitle 9">
            <a:extLst>
              <a:ext uri="{FF2B5EF4-FFF2-40B4-BE49-F238E27FC236}">
                <a16:creationId xmlns:a16="http://schemas.microsoft.com/office/drawing/2014/main" id="{2058BD38-A50C-3849-AE70-7E887EE030C3}"/>
              </a:ext>
            </a:extLst>
          </p:cNvPr>
          <p:cNvSpPr>
            <a:spLocks noGrp="1"/>
          </p:cNvSpPr>
          <p:nvPr>
            <p:ph type="subTitle" idx="1"/>
          </p:nvPr>
        </p:nvSpPr>
        <p:spPr/>
        <p:txBody>
          <a:bodyPr/>
          <a:lstStyle/>
          <a:p>
            <a:r>
              <a:rPr lang="en-US" dirty="0"/>
              <a:t>May 20, 2020</a:t>
            </a:r>
          </a:p>
        </p:txBody>
      </p:sp>
      <p:sp>
        <p:nvSpPr>
          <p:cNvPr id="7" name="Freeform 6">
            <a:extLst>
              <a:ext uri="{FF2B5EF4-FFF2-40B4-BE49-F238E27FC236}">
                <a16:creationId xmlns:a16="http://schemas.microsoft.com/office/drawing/2014/main" id="{CEC23416-A2D4-B84A-B5E8-B40FC73818DE}"/>
              </a:ext>
            </a:extLst>
          </p:cNvPr>
          <p:cNvSpPr/>
          <p:nvPr/>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pic>
        <p:nvPicPr>
          <p:cNvPr id="8" name="Picture 7">
            <a:extLst>
              <a:ext uri="{FF2B5EF4-FFF2-40B4-BE49-F238E27FC236}">
                <a16:creationId xmlns:a16="http://schemas.microsoft.com/office/drawing/2014/main" id="{B176FB19-566E-9C43-AEAB-E0BE33EC0A33}"/>
              </a:ext>
            </a:extLst>
          </p:cNvPr>
          <p:cNvPicPr>
            <a:picLocks noChangeAspect="1"/>
          </p:cNvPicPr>
          <p:nvPr/>
        </p:nvPicPr>
        <p:blipFill>
          <a:blip r:embed="rId3"/>
          <a:stretch>
            <a:fillRect/>
          </a:stretch>
        </p:blipFill>
        <p:spPr>
          <a:xfrm>
            <a:off x="685800" y="5733288"/>
            <a:ext cx="914400" cy="495300"/>
          </a:xfrm>
          <a:prstGeom prst="rect">
            <a:avLst/>
          </a:prstGeom>
        </p:spPr>
      </p:pic>
    </p:spTree>
    <p:extLst>
      <p:ext uri="{BB962C8B-B14F-4D97-AF65-F5344CB8AC3E}">
        <p14:creationId xmlns:p14="http://schemas.microsoft.com/office/powerpoint/2010/main" val="4105242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Bloom Filter</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20</a:t>
            </a:fld>
            <a:endParaRPr lang="en-US" dirty="0"/>
          </a:p>
        </p:txBody>
      </p:sp>
      <p:pic>
        <p:nvPicPr>
          <p:cNvPr id="3" name="Picture 2">
            <a:extLst>
              <a:ext uri="{FF2B5EF4-FFF2-40B4-BE49-F238E27FC236}">
                <a16:creationId xmlns:a16="http://schemas.microsoft.com/office/drawing/2014/main" id="{A1B8A1CA-DB1A-4B14-9645-27C58B3AADFE}"/>
              </a:ext>
            </a:extLst>
          </p:cNvPr>
          <p:cNvPicPr>
            <a:picLocks noChangeAspect="1"/>
          </p:cNvPicPr>
          <p:nvPr/>
        </p:nvPicPr>
        <p:blipFill>
          <a:blip r:embed="rId2"/>
          <a:stretch>
            <a:fillRect/>
          </a:stretch>
        </p:blipFill>
        <p:spPr>
          <a:xfrm>
            <a:off x="2169161" y="1069848"/>
            <a:ext cx="7177308" cy="5788152"/>
          </a:xfrm>
          <a:prstGeom prst="rect">
            <a:avLst/>
          </a:prstGeom>
        </p:spPr>
      </p:pic>
    </p:spTree>
    <p:extLst>
      <p:ext uri="{BB962C8B-B14F-4D97-AF65-F5344CB8AC3E}">
        <p14:creationId xmlns:p14="http://schemas.microsoft.com/office/powerpoint/2010/main" val="2067576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Bloom Filter</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21</a:t>
            </a:fld>
            <a:endParaRPr lang="en-US" dirty="0"/>
          </a:p>
        </p:txBody>
      </p:sp>
      <p:pic>
        <p:nvPicPr>
          <p:cNvPr id="4" name="Picture 3">
            <a:extLst>
              <a:ext uri="{FF2B5EF4-FFF2-40B4-BE49-F238E27FC236}">
                <a16:creationId xmlns:a16="http://schemas.microsoft.com/office/drawing/2014/main" id="{51BD37FB-A544-4F4C-88D4-B8B4AD82E7AF}"/>
              </a:ext>
            </a:extLst>
          </p:cNvPr>
          <p:cNvPicPr>
            <a:picLocks noChangeAspect="1"/>
          </p:cNvPicPr>
          <p:nvPr/>
        </p:nvPicPr>
        <p:blipFill>
          <a:blip r:embed="rId2"/>
          <a:stretch>
            <a:fillRect/>
          </a:stretch>
        </p:blipFill>
        <p:spPr>
          <a:xfrm>
            <a:off x="2167128" y="1069848"/>
            <a:ext cx="7177308" cy="5788152"/>
          </a:xfrm>
          <a:prstGeom prst="rect">
            <a:avLst/>
          </a:prstGeom>
        </p:spPr>
      </p:pic>
    </p:spTree>
    <p:extLst>
      <p:ext uri="{BB962C8B-B14F-4D97-AF65-F5344CB8AC3E}">
        <p14:creationId xmlns:p14="http://schemas.microsoft.com/office/powerpoint/2010/main" val="604656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Bloom Filter</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22</a:t>
            </a:fld>
            <a:endParaRPr lang="en-US" dirty="0"/>
          </a:p>
        </p:txBody>
      </p:sp>
      <p:pic>
        <p:nvPicPr>
          <p:cNvPr id="4" name="Picture 3">
            <a:extLst>
              <a:ext uri="{FF2B5EF4-FFF2-40B4-BE49-F238E27FC236}">
                <a16:creationId xmlns:a16="http://schemas.microsoft.com/office/drawing/2014/main" id="{177654A3-C6AD-4396-9DC8-789251CFC722}"/>
              </a:ext>
            </a:extLst>
          </p:cNvPr>
          <p:cNvPicPr>
            <a:picLocks noChangeAspect="1"/>
          </p:cNvPicPr>
          <p:nvPr/>
        </p:nvPicPr>
        <p:blipFill>
          <a:blip r:embed="rId2"/>
          <a:stretch>
            <a:fillRect/>
          </a:stretch>
        </p:blipFill>
        <p:spPr>
          <a:xfrm>
            <a:off x="2167128" y="1069848"/>
            <a:ext cx="7177308" cy="5788152"/>
          </a:xfrm>
          <a:prstGeom prst="rect">
            <a:avLst/>
          </a:prstGeom>
        </p:spPr>
      </p:pic>
    </p:spTree>
    <p:extLst>
      <p:ext uri="{BB962C8B-B14F-4D97-AF65-F5344CB8AC3E}">
        <p14:creationId xmlns:p14="http://schemas.microsoft.com/office/powerpoint/2010/main" val="3197887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Bloom Filter</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23</a:t>
            </a:fld>
            <a:endParaRPr lang="en-US" dirty="0"/>
          </a:p>
        </p:txBody>
      </p:sp>
      <p:pic>
        <p:nvPicPr>
          <p:cNvPr id="4" name="Picture 3">
            <a:extLst>
              <a:ext uri="{FF2B5EF4-FFF2-40B4-BE49-F238E27FC236}">
                <a16:creationId xmlns:a16="http://schemas.microsoft.com/office/drawing/2014/main" id="{2BBB092E-9300-43AC-92CB-173CB628B813}"/>
              </a:ext>
            </a:extLst>
          </p:cNvPr>
          <p:cNvPicPr>
            <a:picLocks noChangeAspect="1"/>
          </p:cNvPicPr>
          <p:nvPr/>
        </p:nvPicPr>
        <p:blipFill>
          <a:blip r:embed="rId2"/>
          <a:stretch>
            <a:fillRect/>
          </a:stretch>
        </p:blipFill>
        <p:spPr>
          <a:xfrm>
            <a:off x="2167128" y="1069848"/>
            <a:ext cx="7177308" cy="5788152"/>
          </a:xfrm>
          <a:prstGeom prst="rect">
            <a:avLst/>
          </a:prstGeom>
        </p:spPr>
      </p:pic>
    </p:spTree>
    <p:extLst>
      <p:ext uri="{BB962C8B-B14F-4D97-AF65-F5344CB8AC3E}">
        <p14:creationId xmlns:p14="http://schemas.microsoft.com/office/powerpoint/2010/main" val="3948051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Bloom Filter</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24</a:t>
            </a:fld>
            <a:endParaRPr lang="en-US" dirty="0"/>
          </a:p>
        </p:txBody>
      </p:sp>
      <p:pic>
        <p:nvPicPr>
          <p:cNvPr id="3" name="Picture 2">
            <a:extLst>
              <a:ext uri="{FF2B5EF4-FFF2-40B4-BE49-F238E27FC236}">
                <a16:creationId xmlns:a16="http://schemas.microsoft.com/office/drawing/2014/main" id="{5BEF1515-F753-4900-8CDB-F5B99C246510}"/>
              </a:ext>
            </a:extLst>
          </p:cNvPr>
          <p:cNvPicPr>
            <a:picLocks noChangeAspect="1"/>
          </p:cNvPicPr>
          <p:nvPr/>
        </p:nvPicPr>
        <p:blipFill>
          <a:blip r:embed="rId2"/>
          <a:stretch>
            <a:fillRect/>
          </a:stretch>
        </p:blipFill>
        <p:spPr>
          <a:xfrm>
            <a:off x="2167200" y="1069200"/>
            <a:ext cx="7178112" cy="5788800"/>
          </a:xfrm>
          <a:prstGeom prst="rect">
            <a:avLst/>
          </a:prstGeom>
        </p:spPr>
      </p:pic>
    </p:spTree>
    <p:extLst>
      <p:ext uri="{BB962C8B-B14F-4D97-AF65-F5344CB8AC3E}">
        <p14:creationId xmlns:p14="http://schemas.microsoft.com/office/powerpoint/2010/main" val="4078058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Bloom Filter</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25</a:t>
            </a:fld>
            <a:endParaRPr lang="en-US" dirty="0"/>
          </a:p>
        </p:txBody>
      </p:sp>
      <p:pic>
        <p:nvPicPr>
          <p:cNvPr id="3" name="Picture 2">
            <a:extLst>
              <a:ext uri="{FF2B5EF4-FFF2-40B4-BE49-F238E27FC236}">
                <a16:creationId xmlns:a16="http://schemas.microsoft.com/office/drawing/2014/main" id="{A1B8A1CA-DB1A-4B14-9645-27C58B3AADFE}"/>
              </a:ext>
            </a:extLst>
          </p:cNvPr>
          <p:cNvPicPr>
            <a:picLocks noChangeAspect="1"/>
          </p:cNvPicPr>
          <p:nvPr/>
        </p:nvPicPr>
        <p:blipFill>
          <a:blip r:embed="rId2"/>
          <a:stretch>
            <a:fillRect/>
          </a:stretch>
        </p:blipFill>
        <p:spPr>
          <a:xfrm>
            <a:off x="2169161" y="1069848"/>
            <a:ext cx="7177308" cy="5788152"/>
          </a:xfrm>
          <a:prstGeom prst="rect">
            <a:avLst/>
          </a:prstGeom>
        </p:spPr>
      </p:pic>
      <p:pic>
        <p:nvPicPr>
          <p:cNvPr id="4" name="Picture 3">
            <a:extLst>
              <a:ext uri="{FF2B5EF4-FFF2-40B4-BE49-F238E27FC236}">
                <a16:creationId xmlns:a16="http://schemas.microsoft.com/office/drawing/2014/main" id="{5BA9E80A-4F3A-4C0A-A876-5876798EE19E}"/>
              </a:ext>
            </a:extLst>
          </p:cNvPr>
          <p:cNvPicPr>
            <a:picLocks noChangeAspect="1"/>
          </p:cNvPicPr>
          <p:nvPr/>
        </p:nvPicPr>
        <p:blipFill>
          <a:blip r:embed="rId3"/>
          <a:stretch>
            <a:fillRect/>
          </a:stretch>
        </p:blipFill>
        <p:spPr>
          <a:xfrm>
            <a:off x="2167128" y="1069848"/>
            <a:ext cx="7177308" cy="5788152"/>
          </a:xfrm>
          <a:prstGeom prst="rect">
            <a:avLst/>
          </a:prstGeom>
        </p:spPr>
      </p:pic>
    </p:spTree>
    <p:extLst>
      <p:ext uri="{BB962C8B-B14F-4D97-AF65-F5344CB8AC3E}">
        <p14:creationId xmlns:p14="http://schemas.microsoft.com/office/powerpoint/2010/main" val="3778721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Bloom Filter</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26</a:t>
            </a:fld>
            <a:endParaRPr lang="en-US" dirty="0"/>
          </a:p>
        </p:txBody>
      </p:sp>
      <p:pic>
        <p:nvPicPr>
          <p:cNvPr id="3" name="Picture 2">
            <a:extLst>
              <a:ext uri="{FF2B5EF4-FFF2-40B4-BE49-F238E27FC236}">
                <a16:creationId xmlns:a16="http://schemas.microsoft.com/office/drawing/2014/main" id="{2ADC4024-7E34-4DA2-8573-DA3B24F100C6}"/>
              </a:ext>
            </a:extLst>
          </p:cNvPr>
          <p:cNvPicPr>
            <a:picLocks noChangeAspect="1"/>
          </p:cNvPicPr>
          <p:nvPr/>
        </p:nvPicPr>
        <p:blipFill>
          <a:blip r:embed="rId2"/>
          <a:stretch>
            <a:fillRect/>
          </a:stretch>
        </p:blipFill>
        <p:spPr>
          <a:xfrm>
            <a:off x="2167200" y="1069200"/>
            <a:ext cx="7178112" cy="5788800"/>
          </a:xfrm>
          <a:prstGeom prst="rect">
            <a:avLst/>
          </a:prstGeom>
        </p:spPr>
      </p:pic>
      <p:sp>
        <p:nvSpPr>
          <p:cNvPr id="9" name="Rectangle 8">
            <a:extLst>
              <a:ext uri="{FF2B5EF4-FFF2-40B4-BE49-F238E27FC236}">
                <a16:creationId xmlns:a16="http://schemas.microsoft.com/office/drawing/2014/main" id="{8ECAE339-119B-4455-A4A3-36C4E235E8E7}"/>
              </a:ext>
            </a:extLst>
          </p:cNvPr>
          <p:cNvSpPr/>
          <p:nvPr/>
        </p:nvSpPr>
        <p:spPr>
          <a:xfrm>
            <a:off x="2915024" y="4866608"/>
            <a:ext cx="7631648" cy="430887"/>
          </a:xfrm>
          <a:prstGeom prst="rect">
            <a:avLst/>
          </a:prstGeom>
        </p:spPr>
        <p:txBody>
          <a:bodyPr wrap="square">
            <a:spAutoFit/>
          </a:bodyPr>
          <a:lstStyle/>
          <a:p>
            <a:r>
              <a:rPr lang="en-US" sz="2200" dirty="0">
                <a:solidFill>
                  <a:schemeClr val="accent1"/>
                </a:solidFill>
              </a:rPr>
              <a:t>False positive returned due to hash collisions.</a:t>
            </a:r>
          </a:p>
        </p:txBody>
      </p:sp>
    </p:spTree>
    <p:extLst>
      <p:ext uri="{BB962C8B-B14F-4D97-AF65-F5344CB8AC3E}">
        <p14:creationId xmlns:p14="http://schemas.microsoft.com/office/powerpoint/2010/main" val="3019769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3A453E-C416-CC46-BD2E-E8FF688BAD14}"/>
              </a:ext>
            </a:extLst>
          </p:cNvPr>
          <p:cNvSpPr>
            <a:spLocks noGrp="1"/>
          </p:cNvSpPr>
          <p:nvPr>
            <p:ph type="ctrTitle"/>
          </p:nvPr>
        </p:nvSpPr>
        <p:spPr/>
        <p:txBody>
          <a:bodyPr/>
          <a:lstStyle/>
          <a:p>
            <a:r>
              <a:rPr lang="en-US" dirty="0"/>
              <a:t>Section 4</a:t>
            </a:r>
          </a:p>
        </p:txBody>
      </p:sp>
      <p:sp>
        <p:nvSpPr>
          <p:cNvPr id="7" name="Subtitle 6">
            <a:extLst>
              <a:ext uri="{FF2B5EF4-FFF2-40B4-BE49-F238E27FC236}">
                <a16:creationId xmlns:a16="http://schemas.microsoft.com/office/drawing/2014/main" id="{254A7101-FB7A-D449-9DDB-954242EF5913}"/>
              </a:ext>
            </a:extLst>
          </p:cNvPr>
          <p:cNvSpPr>
            <a:spLocks noGrp="1"/>
          </p:cNvSpPr>
          <p:nvPr>
            <p:ph type="subTitle" idx="1"/>
          </p:nvPr>
        </p:nvSpPr>
        <p:spPr/>
        <p:txBody>
          <a:bodyPr/>
          <a:lstStyle/>
          <a:p>
            <a:r>
              <a:rPr lang="en-US" dirty="0"/>
              <a:t>Count-min Sketch</a:t>
            </a:r>
          </a:p>
        </p:txBody>
      </p:sp>
      <p:sp>
        <p:nvSpPr>
          <p:cNvPr id="8" name="Slide Number Placeholder 7">
            <a:extLst>
              <a:ext uri="{FF2B5EF4-FFF2-40B4-BE49-F238E27FC236}">
                <a16:creationId xmlns:a16="http://schemas.microsoft.com/office/drawing/2014/main" id="{95E36C20-670C-2C47-85CC-97398EE70E99}"/>
              </a:ext>
            </a:extLst>
          </p:cNvPr>
          <p:cNvSpPr>
            <a:spLocks noGrp="1"/>
          </p:cNvSpPr>
          <p:nvPr>
            <p:ph type="sldNum" sz="quarter" idx="10"/>
          </p:nvPr>
        </p:nvSpPr>
        <p:spPr/>
        <p:txBody>
          <a:bodyPr/>
          <a:lstStyle/>
          <a:p>
            <a:fld id="{58B792A5-9BAE-6942-BFE1-9FCDB51EA51E}" type="slidenum">
              <a:rPr lang="en-US" smtClean="0"/>
              <a:pPr/>
              <a:t>27</a:t>
            </a:fld>
            <a:endParaRPr lang="en-US" dirty="0"/>
          </a:p>
        </p:txBody>
      </p:sp>
    </p:spTree>
    <p:extLst>
      <p:ext uri="{BB962C8B-B14F-4D97-AF65-F5344CB8AC3E}">
        <p14:creationId xmlns:p14="http://schemas.microsoft.com/office/powerpoint/2010/main" val="1246656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2E67D5D8-AD77-402A-8EE4-CAA12B5F9A71}"/>
              </a:ext>
            </a:extLst>
          </p:cNvPr>
          <p:cNvPicPr>
            <a:picLocks noGrp="1" noChangeAspect="1"/>
          </p:cNvPicPr>
          <p:nvPr>
            <p:ph type="pic" sz="quarter" idx="11"/>
          </p:nvPr>
        </p:nvPicPr>
        <p:blipFill>
          <a:blip r:embed="rId2"/>
          <a:srcRect l="23083" r="23083"/>
          <a:stretch>
            <a:fillRect/>
          </a:stretch>
        </p:blipFill>
        <p:spPr/>
      </p:pic>
      <p:sp>
        <p:nvSpPr>
          <p:cNvPr id="6" name="Title 5">
            <a:extLst>
              <a:ext uri="{FF2B5EF4-FFF2-40B4-BE49-F238E27FC236}">
                <a16:creationId xmlns:a16="http://schemas.microsoft.com/office/drawing/2014/main" id="{E5607151-0699-7A42-AB2F-75E48E56F71A}"/>
              </a:ext>
            </a:extLst>
          </p:cNvPr>
          <p:cNvSpPr>
            <a:spLocks noGrp="1"/>
          </p:cNvSpPr>
          <p:nvPr>
            <p:ph type="title"/>
          </p:nvPr>
        </p:nvSpPr>
        <p:spPr>
          <a:xfrm>
            <a:off x="6281928" y="886968"/>
            <a:ext cx="5221224" cy="357406"/>
          </a:xfrm>
        </p:spPr>
        <p:txBody>
          <a:bodyPr/>
          <a:lstStyle/>
          <a:p>
            <a:r>
              <a:rPr lang="en-US" dirty="0"/>
              <a:t>Count-min sketch</a:t>
            </a:r>
          </a:p>
        </p:txBody>
      </p:sp>
      <p:sp>
        <p:nvSpPr>
          <p:cNvPr id="7" name="Text Placeholder 6">
            <a:extLst>
              <a:ext uri="{FF2B5EF4-FFF2-40B4-BE49-F238E27FC236}">
                <a16:creationId xmlns:a16="http://schemas.microsoft.com/office/drawing/2014/main" id="{EDA5E91E-9523-364D-9C9E-6FB17B248160}"/>
              </a:ext>
            </a:extLst>
          </p:cNvPr>
          <p:cNvSpPr>
            <a:spLocks noGrp="1"/>
          </p:cNvSpPr>
          <p:nvPr>
            <p:ph type="body" sz="quarter" idx="10"/>
          </p:nvPr>
        </p:nvSpPr>
        <p:spPr>
          <a:xfrm>
            <a:off x="6281928" y="1828782"/>
            <a:ext cx="5221224" cy="4757289"/>
          </a:xfrm>
        </p:spPr>
        <p:txBody>
          <a:bodyPr/>
          <a:lstStyle/>
          <a:p>
            <a:r>
              <a:rPr lang="en-US" dirty="0"/>
              <a:t>Count-min sketch is a probabilistic data structure used to track frequencies in a streaming data. Like Bloom Filter, it </a:t>
            </a:r>
            <a:r>
              <a:rPr lang="en-US" dirty="0" err="1"/>
              <a:t>prioritises</a:t>
            </a:r>
            <a:r>
              <a:rPr lang="en-US" dirty="0"/>
              <a:t> sub-linear space usage over accuracy on hash collisions.</a:t>
            </a:r>
          </a:p>
          <a:p>
            <a:pPr lvl="1"/>
            <a:r>
              <a:rPr lang="en-US" dirty="0"/>
              <a:t>Used in internet traffic analysis, analysis of logs of large scale systems, Natural Language Processing and implementation of cache eviction policies.</a:t>
            </a:r>
          </a:p>
          <a:p>
            <a:pPr lvl="1"/>
            <a:r>
              <a:rPr lang="en-US" dirty="0"/>
              <a:t>It is an implementation of a counting Bloom Filter that keeps track of the number of occurrences of the provided input. </a:t>
            </a:r>
          </a:p>
          <a:p>
            <a:pPr lvl="1"/>
            <a:r>
              <a:rPr lang="en-US" dirty="0"/>
              <a:t>Like the regular Bloom filter, it has a sub-linear space complexity.</a:t>
            </a:r>
          </a:p>
          <a:p>
            <a:pPr lvl="1"/>
            <a:r>
              <a:rPr lang="en-US" dirty="0"/>
              <a:t>Never returns lesser result than the actual count.</a:t>
            </a:r>
          </a:p>
          <a:p>
            <a:pPr lvl="1"/>
            <a:r>
              <a:rPr lang="en-US" dirty="0"/>
              <a:t>Can return higher count in case of hash collisions</a:t>
            </a:r>
          </a:p>
          <a:p>
            <a:pPr lvl="1"/>
            <a:r>
              <a:rPr lang="en-US" dirty="0"/>
              <a:t>Precision can be improved by</a:t>
            </a:r>
          </a:p>
          <a:p>
            <a:pPr lvl="2"/>
            <a:r>
              <a:rPr lang="en-GB" dirty="0"/>
              <a:t>increasing the number and quality of hash functions</a:t>
            </a:r>
          </a:p>
          <a:p>
            <a:pPr lvl="2"/>
            <a:r>
              <a:rPr lang="en-GB" dirty="0"/>
              <a:t>Increasing the </a:t>
            </a:r>
            <a:r>
              <a:rPr lang="en-US" dirty="0"/>
              <a:t>column width of the backing store.</a:t>
            </a:r>
          </a:p>
        </p:txBody>
      </p:sp>
      <p:sp>
        <p:nvSpPr>
          <p:cNvPr id="5" name="Slide Number Placeholder 4">
            <a:extLst>
              <a:ext uri="{FF2B5EF4-FFF2-40B4-BE49-F238E27FC236}">
                <a16:creationId xmlns:a16="http://schemas.microsoft.com/office/drawing/2014/main" id="{3E479CEC-70A7-6C47-A3B7-0475C25DD09C}"/>
              </a:ext>
            </a:extLst>
          </p:cNvPr>
          <p:cNvSpPr>
            <a:spLocks noGrp="1"/>
          </p:cNvSpPr>
          <p:nvPr>
            <p:ph type="sldNum" sz="quarter" idx="12"/>
          </p:nvPr>
        </p:nvSpPr>
        <p:spPr/>
        <p:txBody>
          <a:bodyPr/>
          <a:lstStyle/>
          <a:p>
            <a:fld id="{58B792A5-9BAE-6942-BFE1-9FCDB51EA51E}" type="slidenum">
              <a:rPr lang="en-US" smtClean="0"/>
              <a:pPr/>
              <a:t>28</a:t>
            </a:fld>
            <a:endParaRPr lang="en-US" dirty="0"/>
          </a:p>
        </p:txBody>
      </p:sp>
    </p:spTree>
    <p:extLst>
      <p:ext uri="{BB962C8B-B14F-4D97-AF65-F5344CB8AC3E}">
        <p14:creationId xmlns:p14="http://schemas.microsoft.com/office/powerpoint/2010/main" val="771775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8" name="Subtitle 7">
            <a:extLst>
              <a:ext uri="{FF2B5EF4-FFF2-40B4-BE49-F238E27FC236}">
                <a16:creationId xmlns:a16="http://schemas.microsoft.com/office/drawing/2014/main" id="{F308FF55-4B73-9548-8427-783B6D2E03D7}"/>
              </a:ext>
            </a:extLst>
          </p:cNvPr>
          <p:cNvSpPr>
            <a:spLocks noGrp="1"/>
          </p:cNvSpPr>
          <p:nvPr>
            <p:ph type="subTitle" idx="11"/>
          </p:nvPr>
        </p:nvSpPr>
        <p:spPr/>
        <p:txBody>
          <a:bodyPr/>
          <a:lstStyle/>
          <a:p>
            <a:r>
              <a:rPr lang="en-US" dirty="0"/>
              <a:t>Subheads set in sentence case</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29</a:t>
            </a:fld>
            <a:endParaRPr lang="en-US" dirty="0"/>
          </a:p>
        </p:txBody>
      </p:sp>
      <p:pic>
        <p:nvPicPr>
          <p:cNvPr id="4" name="Picture 3">
            <a:extLst>
              <a:ext uri="{FF2B5EF4-FFF2-40B4-BE49-F238E27FC236}">
                <a16:creationId xmlns:a16="http://schemas.microsoft.com/office/drawing/2014/main" id="{22B65900-7271-4EC2-B5D1-7551D2D7E4E0}"/>
              </a:ext>
            </a:extLst>
          </p:cNvPr>
          <p:cNvPicPr>
            <a:picLocks noChangeAspect="1"/>
          </p:cNvPicPr>
          <p:nvPr/>
        </p:nvPicPr>
        <p:blipFill>
          <a:blip r:embed="rId2"/>
          <a:stretch>
            <a:fillRect/>
          </a:stretch>
        </p:blipFill>
        <p:spPr>
          <a:xfrm>
            <a:off x="475200" y="1252800"/>
            <a:ext cx="8824319" cy="5515200"/>
          </a:xfrm>
          <a:prstGeom prst="rect">
            <a:avLst/>
          </a:prstGeom>
        </p:spPr>
      </p:pic>
    </p:spTree>
    <p:extLst>
      <p:ext uri="{BB962C8B-B14F-4D97-AF65-F5344CB8AC3E}">
        <p14:creationId xmlns:p14="http://schemas.microsoft.com/office/powerpoint/2010/main" val="1611778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9DFE54-4928-4749-BC17-17042B53BFC7}"/>
              </a:ext>
            </a:extLst>
          </p:cNvPr>
          <p:cNvSpPr>
            <a:spLocks noGrp="1"/>
          </p:cNvSpPr>
          <p:nvPr>
            <p:ph type="ctrTitle"/>
          </p:nvPr>
        </p:nvSpPr>
        <p:spPr/>
        <p:txBody>
          <a:bodyPr/>
          <a:lstStyle/>
          <a:p>
            <a:r>
              <a:rPr lang="en-US" dirty="0"/>
              <a:t>Topics we will cover	</a:t>
            </a:r>
          </a:p>
        </p:txBody>
      </p:sp>
      <p:sp>
        <p:nvSpPr>
          <p:cNvPr id="5" name="Text Placeholder 4">
            <a:extLst>
              <a:ext uri="{FF2B5EF4-FFF2-40B4-BE49-F238E27FC236}">
                <a16:creationId xmlns:a16="http://schemas.microsoft.com/office/drawing/2014/main" id="{0B9F33E7-5433-A34C-9035-F870937397F3}"/>
              </a:ext>
            </a:extLst>
          </p:cNvPr>
          <p:cNvSpPr>
            <a:spLocks noGrp="1"/>
          </p:cNvSpPr>
          <p:nvPr>
            <p:ph type="body" sz="quarter" idx="13"/>
          </p:nvPr>
        </p:nvSpPr>
        <p:spPr/>
        <p:txBody>
          <a:bodyPr/>
          <a:lstStyle/>
          <a:p>
            <a:r>
              <a:rPr lang="en-US" dirty="0"/>
              <a:t>What is hashing?</a:t>
            </a:r>
          </a:p>
          <a:p>
            <a:r>
              <a:rPr lang="en-US" dirty="0"/>
              <a:t>Scope of the scale at which the most popular sites operate</a:t>
            </a:r>
          </a:p>
          <a:p>
            <a:pPr marL="0" indent="0">
              <a:buNone/>
            </a:pPr>
            <a:r>
              <a:rPr lang="en-US" sz="1200" dirty="0"/>
              <a:t>Hashing Techniques most often used to resolve the scalability bottlenecks:</a:t>
            </a:r>
          </a:p>
          <a:p>
            <a:pPr>
              <a:buFont typeface="+mj-lt"/>
              <a:buAutoNum type="arabicPeriod" startAt="3"/>
            </a:pPr>
            <a:r>
              <a:rPr lang="en-US" dirty="0"/>
              <a:t>Consistent Hashing</a:t>
            </a:r>
          </a:p>
          <a:p>
            <a:pPr>
              <a:buAutoNum type="arabicPeriod" startAt="3"/>
            </a:pPr>
            <a:r>
              <a:rPr lang="en-US" dirty="0"/>
              <a:t>Bloom Filter</a:t>
            </a:r>
          </a:p>
          <a:p>
            <a:pPr>
              <a:buAutoNum type="arabicPeriod" startAt="3"/>
            </a:pPr>
            <a:r>
              <a:rPr lang="en-US" dirty="0"/>
              <a:t>Count-min Sketch</a:t>
            </a:r>
          </a:p>
        </p:txBody>
      </p:sp>
      <p:sp>
        <p:nvSpPr>
          <p:cNvPr id="10" name="Slide Number Placeholder 9">
            <a:extLst>
              <a:ext uri="{FF2B5EF4-FFF2-40B4-BE49-F238E27FC236}">
                <a16:creationId xmlns:a16="http://schemas.microsoft.com/office/drawing/2014/main" id="{A219697A-4AC4-E141-80C5-2BB0D50E5BDE}"/>
              </a:ext>
            </a:extLst>
          </p:cNvPr>
          <p:cNvSpPr>
            <a:spLocks noGrp="1"/>
          </p:cNvSpPr>
          <p:nvPr>
            <p:ph type="sldNum" sz="quarter" idx="14"/>
          </p:nvPr>
        </p:nvSpPr>
        <p:spPr/>
        <p:txBody>
          <a:bodyPr/>
          <a:lstStyle/>
          <a:p>
            <a:fld id="{58B792A5-9BAE-6942-BFE1-9FCDB51EA51E}" type="slidenum">
              <a:rPr lang="en-US" smtClean="0"/>
              <a:pPr/>
              <a:t>3</a:t>
            </a:fld>
            <a:endParaRPr lang="en-US" dirty="0"/>
          </a:p>
        </p:txBody>
      </p:sp>
    </p:spTree>
    <p:extLst>
      <p:ext uri="{BB962C8B-B14F-4D97-AF65-F5344CB8AC3E}">
        <p14:creationId xmlns:p14="http://schemas.microsoft.com/office/powerpoint/2010/main" val="1368075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30</a:t>
            </a:fld>
            <a:endParaRPr lang="en-US" dirty="0"/>
          </a:p>
        </p:txBody>
      </p:sp>
      <p:pic>
        <p:nvPicPr>
          <p:cNvPr id="7" name="Picture 6">
            <a:extLst>
              <a:ext uri="{FF2B5EF4-FFF2-40B4-BE49-F238E27FC236}">
                <a16:creationId xmlns:a16="http://schemas.microsoft.com/office/drawing/2014/main" id="{094B7AB0-4F3A-49BF-9B08-F01A84175CB7}"/>
              </a:ext>
            </a:extLst>
          </p:cNvPr>
          <p:cNvPicPr>
            <a:picLocks noChangeAspect="1"/>
          </p:cNvPicPr>
          <p:nvPr/>
        </p:nvPicPr>
        <p:blipFill>
          <a:blip r:embed="rId2"/>
          <a:stretch>
            <a:fillRect/>
          </a:stretch>
        </p:blipFill>
        <p:spPr>
          <a:xfrm>
            <a:off x="475200" y="1252800"/>
            <a:ext cx="8824319" cy="5515200"/>
          </a:xfrm>
          <a:prstGeom prst="rect">
            <a:avLst/>
          </a:prstGeom>
        </p:spPr>
      </p:pic>
    </p:spTree>
    <p:extLst>
      <p:ext uri="{BB962C8B-B14F-4D97-AF65-F5344CB8AC3E}">
        <p14:creationId xmlns:p14="http://schemas.microsoft.com/office/powerpoint/2010/main" val="339931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31</a:t>
            </a:fld>
            <a:endParaRPr lang="en-US" dirty="0"/>
          </a:p>
        </p:txBody>
      </p:sp>
      <p:pic>
        <p:nvPicPr>
          <p:cNvPr id="4" name="Picture 3">
            <a:extLst>
              <a:ext uri="{FF2B5EF4-FFF2-40B4-BE49-F238E27FC236}">
                <a16:creationId xmlns:a16="http://schemas.microsoft.com/office/drawing/2014/main" id="{2C7EAF53-138B-4439-8871-D662871F1362}"/>
              </a:ext>
            </a:extLst>
          </p:cNvPr>
          <p:cNvPicPr>
            <a:picLocks noChangeAspect="1"/>
          </p:cNvPicPr>
          <p:nvPr/>
        </p:nvPicPr>
        <p:blipFill>
          <a:blip r:embed="rId2"/>
          <a:stretch>
            <a:fillRect/>
          </a:stretch>
        </p:blipFill>
        <p:spPr>
          <a:xfrm>
            <a:off x="475200" y="1252800"/>
            <a:ext cx="8824319" cy="5515200"/>
          </a:xfrm>
          <a:prstGeom prst="rect">
            <a:avLst/>
          </a:prstGeom>
        </p:spPr>
      </p:pic>
    </p:spTree>
    <p:extLst>
      <p:ext uri="{BB962C8B-B14F-4D97-AF65-F5344CB8AC3E}">
        <p14:creationId xmlns:p14="http://schemas.microsoft.com/office/powerpoint/2010/main" val="3407301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32</a:t>
            </a:fld>
            <a:endParaRPr lang="en-US" dirty="0"/>
          </a:p>
        </p:txBody>
      </p:sp>
      <p:pic>
        <p:nvPicPr>
          <p:cNvPr id="3" name="Picture 2">
            <a:extLst>
              <a:ext uri="{FF2B5EF4-FFF2-40B4-BE49-F238E27FC236}">
                <a16:creationId xmlns:a16="http://schemas.microsoft.com/office/drawing/2014/main" id="{056D3302-E882-4864-A96A-8834F307F901}"/>
              </a:ext>
            </a:extLst>
          </p:cNvPr>
          <p:cNvPicPr>
            <a:picLocks noChangeAspect="1"/>
          </p:cNvPicPr>
          <p:nvPr/>
        </p:nvPicPr>
        <p:blipFill>
          <a:blip r:embed="rId2"/>
          <a:stretch>
            <a:fillRect/>
          </a:stretch>
        </p:blipFill>
        <p:spPr>
          <a:xfrm>
            <a:off x="475200" y="1252800"/>
            <a:ext cx="8824319" cy="5515200"/>
          </a:xfrm>
          <a:prstGeom prst="rect">
            <a:avLst/>
          </a:prstGeom>
        </p:spPr>
      </p:pic>
    </p:spTree>
    <p:extLst>
      <p:ext uri="{BB962C8B-B14F-4D97-AF65-F5344CB8AC3E}">
        <p14:creationId xmlns:p14="http://schemas.microsoft.com/office/powerpoint/2010/main" val="1167970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33</a:t>
            </a:fld>
            <a:endParaRPr lang="en-US" dirty="0"/>
          </a:p>
        </p:txBody>
      </p:sp>
      <p:pic>
        <p:nvPicPr>
          <p:cNvPr id="4" name="Picture 3">
            <a:extLst>
              <a:ext uri="{FF2B5EF4-FFF2-40B4-BE49-F238E27FC236}">
                <a16:creationId xmlns:a16="http://schemas.microsoft.com/office/drawing/2014/main" id="{89D51F49-845D-460D-9287-1B984E4F674F}"/>
              </a:ext>
            </a:extLst>
          </p:cNvPr>
          <p:cNvPicPr>
            <a:picLocks noChangeAspect="1"/>
          </p:cNvPicPr>
          <p:nvPr/>
        </p:nvPicPr>
        <p:blipFill>
          <a:blip r:embed="rId2"/>
          <a:stretch>
            <a:fillRect/>
          </a:stretch>
        </p:blipFill>
        <p:spPr>
          <a:xfrm>
            <a:off x="475200" y="1252800"/>
            <a:ext cx="8824319" cy="5515200"/>
          </a:xfrm>
          <a:prstGeom prst="rect">
            <a:avLst/>
          </a:prstGeom>
        </p:spPr>
      </p:pic>
    </p:spTree>
    <p:extLst>
      <p:ext uri="{BB962C8B-B14F-4D97-AF65-F5344CB8AC3E}">
        <p14:creationId xmlns:p14="http://schemas.microsoft.com/office/powerpoint/2010/main" val="1692129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34</a:t>
            </a:fld>
            <a:endParaRPr lang="en-US" dirty="0"/>
          </a:p>
        </p:txBody>
      </p:sp>
      <p:pic>
        <p:nvPicPr>
          <p:cNvPr id="3" name="Picture 2">
            <a:extLst>
              <a:ext uri="{FF2B5EF4-FFF2-40B4-BE49-F238E27FC236}">
                <a16:creationId xmlns:a16="http://schemas.microsoft.com/office/drawing/2014/main" id="{90635421-9BAF-4BA5-9F93-AE907C574CDE}"/>
              </a:ext>
            </a:extLst>
          </p:cNvPr>
          <p:cNvPicPr>
            <a:picLocks noChangeAspect="1"/>
          </p:cNvPicPr>
          <p:nvPr/>
        </p:nvPicPr>
        <p:blipFill>
          <a:blip r:embed="rId2"/>
          <a:stretch>
            <a:fillRect/>
          </a:stretch>
        </p:blipFill>
        <p:spPr>
          <a:xfrm>
            <a:off x="475200" y="1252800"/>
            <a:ext cx="8824320" cy="5515200"/>
          </a:xfrm>
          <a:prstGeom prst="rect">
            <a:avLst/>
          </a:prstGeom>
        </p:spPr>
      </p:pic>
    </p:spTree>
    <p:extLst>
      <p:ext uri="{BB962C8B-B14F-4D97-AF65-F5344CB8AC3E}">
        <p14:creationId xmlns:p14="http://schemas.microsoft.com/office/powerpoint/2010/main" val="4014245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35</a:t>
            </a:fld>
            <a:endParaRPr lang="en-US" dirty="0"/>
          </a:p>
        </p:txBody>
      </p:sp>
      <p:pic>
        <p:nvPicPr>
          <p:cNvPr id="3" name="Picture 2">
            <a:extLst>
              <a:ext uri="{FF2B5EF4-FFF2-40B4-BE49-F238E27FC236}">
                <a16:creationId xmlns:a16="http://schemas.microsoft.com/office/drawing/2014/main" id="{AC04C3BC-4816-4080-AD4D-6103A0A04BA3}"/>
              </a:ext>
            </a:extLst>
          </p:cNvPr>
          <p:cNvPicPr>
            <a:picLocks noChangeAspect="1"/>
          </p:cNvPicPr>
          <p:nvPr/>
        </p:nvPicPr>
        <p:blipFill>
          <a:blip r:embed="rId2"/>
          <a:stretch>
            <a:fillRect/>
          </a:stretch>
        </p:blipFill>
        <p:spPr>
          <a:xfrm>
            <a:off x="475200" y="1252800"/>
            <a:ext cx="8824319" cy="5515200"/>
          </a:xfrm>
          <a:prstGeom prst="rect">
            <a:avLst/>
          </a:prstGeom>
        </p:spPr>
      </p:pic>
    </p:spTree>
    <p:extLst>
      <p:ext uri="{BB962C8B-B14F-4D97-AF65-F5344CB8AC3E}">
        <p14:creationId xmlns:p14="http://schemas.microsoft.com/office/powerpoint/2010/main" val="4205837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36</a:t>
            </a:fld>
            <a:endParaRPr lang="en-US" dirty="0"/>
          </a:p>
        </p:txBody>
      </p:sp>
      <p:pic>
        <p:nvPicPr>
          <p:cNvPr id="3" name="Picture 2">
            <a:extLst>
              <a:ext uri="{FF2B5EF4-FFF2-40B4-BE49-F238E27FC236}">
                <a16:creationId xmlns:a16="http://schemas.microsoft.com/office/drawing/2014/main" id="{7ECAA48A-00B5-46BD-812E-A0FAEC902A47}"/>
              </a:ext>
            </a:extLst>
          </p:cNvPr>
          <p:cNvPicPr>
            <a:picLocks noChangeAspect="1"/>
          </p:cNvPicPr>
          <p:nvPr/>
        </p:nvPicPr>
        <p:blipFill>
          <a:blip r:embed="rId2"/>
          <a:stretch>
            <a:fillRect/>
          </a:stretch>
        </p:blipFill>
        <p:spPr>
          <a:xfrm>
            <a:off x="475200" y="1252800"/>
            <a:ext cx="8824319" cy="5515200"/>
          </a:xfrm>
          <a:prstGeom prst="rect">
            <a:avLst/>
          </a:prstGeom>
        </p:spPr>
      </p:pic>
    </p:spTree>
    <p:extLst>
      <p:ext uri="{BB962C8B-B14F-4D97-AF65-F5344CB8AC3E}">
        <p14:creationId xmlns:p14="http://schemas.microsoft.com/office/powerpoint/2010/main" val="2114387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37</a:t>
            </a:fld>
            <a:endParaRPr lang="en-US" dirty="0"/>
          </a:p>
        </p:txBody>
      </p:sp>
      <p:pic>
        <p:nvPicPr>
          <p:cNvPr id="8" name="Picture 7">
            <a:extLst>
              <a:ext uri="{FF2B5EF4-FFF2-40B4-BE49-F238E27FC236}">
                <a16:creationId xmlns:a16="http://schemas.microsoft.com/office/drawing/2014/main" id="{FC3A0C2F-F9EB-44F7-8709-6C14EA9F5B2B}"/>
              </a:ext>
            </a:extLst>
          </p:cNvPr>
          <p:cNvPicPr>
            <a:picLocks noChangeAspect="1"/>
          </p:cNvPicPr>
          <p:nvPr/>
        </p:nvPicPr>
        <p:blipFill>
          <a:blip r:embed="rId2"/>
          <a:stretch>
            <a:fillRect/>
          </a:stretch>
        </p:blipFill>
        <p:spPr>
          <a:xfrm>
            <a:off x="475200" y="1252800"/>
            <a:ext cx="8824319" cy="5515200"/>
          </a:xfrm>
          <a:prstGeom prst="rect">
            <a:avLst/>
          </a:prstGeom>
        </p:spPr>
      </p:pic>
    </p:spTree>
    <p:extLst>
      <p:ext uri="{BB962C8B-B14F-4D97-AF65-F5344CB8AC3E}">
        <p14:creationId xmlns:p14="http://schemas.microsoft.com/office/powerpoint/2010/main" val="1469295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38</a:t>
            </a:fld>
            <a:endParaRPr lang="en-US" dirty="0"/>
          </a:p>
        </p:txBody>
      </p:sp>
      <p:pic>
        <p:nvPicPr>
          <p:cNvPr id="4" name="Picture 3">
            <a:extLst>
              <a:ext uri="{FF2B5EF4-FFF2-40B4-BE49-F238E27FC236}">
                <a16:creationId xmlns:a16="http://schemas.microsoft.com/office/drawing/2014/main" id="{D95D6B59-5D5C-444F-8D2A-25CC2653AEDE}"/>
              </a:ext>
            </a:extLst>
          </p:cNvPr>
          <p:cNvPicPr>
            <a:picLocks noChangeAspect="1"/>
          </p:cNvPicPr>
          <p:nvPr/>
        </p:nvPicPr>
        <p:blipFill>
          <a:blip r:embed="rId2"/>
          <a:stretch>
            <a:fillRect/>
          </a:stretch>
        </p:blipFill>
        <p:spPr>
          <a:xfrm>
            <a:off x="475200" y="1252800"/>
            <a:ext cx="8824320" cy="5515200"/>
          </a:xfrm>
          <a:prstGeom prst="rect">
            <a:avLst/>
          </a:prstGeom>
        </p:spPr>
      </p:pic>
    </p:spTree>
    <p:extLst>
      <p:ext uri="{BB962C8B-B14F-4D97-AF65-F5344CB8AC3E}">
        <p14:creationId xmlns:p14="http://schemas.microsoft.com/office/powerpoint/2010/main" val="727696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39</a:t>
            </a:fld>
            <a:endParaRPr lang="en-US" dirty="0"/>
          </a:p>
        </p:txBody>
      </p:sp>
      <p:sp>
        <p:nvSpPr>
          <p:cNvPr id="2" name="Rectangle 1">
            <a:extLst>
              <a:ext uri="{FF2B5EF4-FFF2-40B4-BE49-F238E27FC236}">
                <a16:creationId xmlns:a16="http://schemas.microsoft.com/office/drawing/2014/main" id="{AF98A206-3266-47A8-9922-165A6ADE834E}"/>
              </a:ext>
            </a:extLst>
          </p:cNvPr>
          <p:cNvSpPr/>
          <p:nvPr/>
        </p:nvSpPr>
        <p:spPr>
          <a:xfrm>
            <a:off x="788894" y="4681942"/>
            <a:ext cx="6096000" cy="369332"/>
          </a:xfrm>
          <a:prstGeom prst="rect">
            <a:avLst/>
          </a:prstGeom>
        </p:spPr>
        <p:txBody>
          <a:bodyPr>
            <a:spAutoFit/>
          </a:bodyPr>
          <a:lstStyle/>
          <a:p>
            <a:endParaRPr lang="en-US" dirty="0">
              <a:solidFill>
                <a:schemeClr val="accent1"/>
              </a:solidFill>
            </a:endParaRPr>
          </a:p>
        </p:txBody>
      </p:sp>
      <p:pic>
        <p:nvPicPr>
          <p:cNvPr id="7" name="Picture 6">
            <a:extLst>
              <a:ext uri="{FF2B5EF4-FFF2-40B4-BE49-F238E27FC236}">
                <a16:creationId xmlns:a16="http://schemas.microsoft.com/office/drawing/2014/main" id="{ADEE3AB1-BA8C-4598-A855-D265FC9260C3}"/>
              </a:ext>
            </a:extLst>
          </p:cNvPr>
          <p:cNvPicPr>
            <a:picLocks noChangeAspect="1"/>
          </p:cNvPicPr>
          <p:nvPr/>
        </p:nvPicPr>
        <p:blipFill>
          <a:blip r:embed="rId2"/>
          <a:stretch>
            <a:fillRect/>
          </a:stretch>
        </p:blipFill>
        <p:spPr>
          <a:xfrm>
            <a:off x="475200" y="1252800"/>
            <a:ext cx="8824319" cy="5515200"/>
          </a:xfrm>
          <a:prstGeom prst="rect">
            <a:avLst/>
          </a:prstGeom>
        </p:spPr>
      </p:pic>
    </p:spTree>
    <p:extLst>
      <p:ext uri="{BB962C8B-B14F-4D97-AF65-F5344CB8AC3E}">
        <p14:creationId xmlns:p14="http://schemas.microsoft.com/office/powerpoint/2010/main" val="72992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3A453E-C416-CC46-BD2E-E8FF688BAD14}"/>
              </a:ext>
            </a:extLst>
          </p:cNvPr>
          <p:cNvSpPr>
            <a:spLocks noGrp="1"/>
          </p:cNvSpPr>
          <p:nvPr>
            <p:ph type="ctrTitle"/>
          </p:nvPr>
        </p:nvSpPr>
        <p:spPr/>
        <p:txBody>
          <a:bodyPr/>
          <a:lstStyle/>
          <a:p>
            <a:r>
              <a:rPr lang="en-US" dirty="0"/>
              <a:t>Section 1</a:t>
            </a:r>
          </a:p>
        </p:txBody>
      </p:sp>
      <p:sp>
        <p:nvSpPr>
          <p:cNvPr id="7" name="Subtitle 6">
            <a:extLst>
              <a:ext uri="{FF2B5EF4-FFF2-40B4-BE49-F238E27FC236}">
                <a16:creationId xmlns:a16="http://schemas.microsoft.com/office/drawing/2014/main" id="{254A7101-FB7A-D449-9DDB-954242EF5913}"/>
              </a:ext>
            </a:extLst>
          </p:cNvPr>
          <p:cNvSpPr>
            <a:spLocks noGrp="1"/>
          </p:cNvSpPr>
          <p:nvPr>
            <p:ph type="subTitle" idx="1"/>
          </p:nvPr>
        </p:nvSpPr>
        <p:spPr>
          <a:xfrm>
            <a:off x="685978" y="3307012"/>
            <a:ext cx="10820170" cy="543931"/>
          </a:xfrm>
        </p:spPr>
        <p:txBody>
          <a:bodyPr/>
          <a:lstStyle/>
          <a:p>
            <a:r>
              <a:rPr lang="en-US" dirty="0"/>
              <a:t>What is Hashing?</a:t>
            </a:r>
          </a:p>
        </p:txBody>
      </p:sp>
      <p:sp>
        <p:nvSpPr>
          <p:cNvPr id="8" name="Slide Number Placeholder 7">
            <a:extLst>
              <a:ext uri="{FF2B5EF4-FFF2-40B4-BE49-F238E27FC236}">
                <a16:creationId xmlns:a16="http://schemas.microsoft.com/office/drawing/2014/main" id="{95E36C20-670C-2C47-85CC-97398EE70E99}"/>
              </a:ext>
            </a:extLst>
          </p:cNvPr>
          <p:cNvSpPr>
            <a:spLocks noGrp="1"/>
          </p:cNvSpPr>
          <p:nvPr>
            <p:ph type="sldNum" sz="quarter" idx="10"/>
          </p:nvPr>
        </p:nvSpPr>
        <p:spPr/>
        <p:txBody>
          <a:bodyPr/>
          <a:lstStyle/>
          <a:p>
            <a:fld id="{58B792A5-9BAE-6942-BFE1-9FCDB51EA51E}" type="slidenum">
              <a:rPr lang="en-US" smtClean="0"/>
              <a:pPr/>
              <a:t>4</a:t>
            </a:fld>
            <a:endParaRPr lang="en-US" dirty="0"/>
          </a:p>
        </p:txBody>
      </p:sp>
    </p:spTree>
    <p:extLst>
      <p:ext uri="{BB962C8B-B14F-4D97-AF65-F5344CB8AC3E}">
        <p14:creationId xmlns:p14="http://schemas.microsoft.com/office/powerpoint/2010/main" val="733958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Count-min Sketch</a:t>
            </a:r>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fld id="{58B792A5-9BAE-6942-BFE1-9FCDB51EA51E}" type="slidenum">
              <a:rPr lang="en-US" smtClean="0"/>
              <a:pPr/>
              <a:t>40</a:t>
            </a:fld>
            <a:endParaRPr lang="en-US" dirty="0"/>
          </a:p>
        </p:txBody>
      </p:sp>
      <p:pic>
        <p:nvPicPr>
          <p:cNvPr id="8" name="Picture 7">
            <a:extLst>
              <a:ext uri="{FF2B5EF4-FFF2-40B4-BE49-F238E27FC236}">
                <a16:creationId xmlns:a16="http://schemas.microsoft.com/office/drawing/2014/main" id="{23DDE7BE-D357-4FA1-B3D6-2BD8BD8AB5C2}"/>
              </a:ext>
            </a:extLst>
          </p:cNvPr>
          <p:cNvPicPr>
            <a:picLocks noChangeAspect="1"/>
          </p:cNvPicPr>
          <p:nvPr/>
        </p:nvPicPr>
        <p:blipFill>
          <a:blip r:embed="rId2"/>
          <a:stretch>
            <a:fillRect/>
          </a:stretch>
        </p:blipFill>
        <p:spPr>
          <a:xfrm>
            <a:off x="475200" y="1252800"/>
            <a:ext cx="8824319" cy="5515200"/>
          </a:xfrm>
          <a:prstGeom prst="rect">
            <a:avLst/>
          </a:prstGeom>
        </p:spPr>
      </p:pic>
      <p:sp>
        <p:nvSpPr>
          <p:cNvPr id="7" name="Rectangle 6">
            <a:extLst>
              <a:ext uri="{FF2B5EF4-FFF2-40B4-BE49-F238E27FC236}">
                <a16:creationId xmlns:a16="http://schemas.microsoft.com/office/drawing/2014/main" id="{51367FC0-E28D-4F3C-AD49-62463B331343}"/>
              </a:ext>
            </a:extLst>
          </p:cNvPr>
          <p:cNvSpPr/>
          <p:nvPr/>
        </p:nvSpPr>
        <p:spPr>
          <a:xfrm>
            <a:off x="831600" y="5223600"/>
            <a:ext cx="8250256" cy="430887"/>
          </a:xfrm>
          <a:prstGeom prst="rect">
            <a:avLst/>
          </a:prstGeom>
        </p:spPr>
        <p:txBody>
          <a:bodyPr wrap="square">
            <a:spAutoFit/>
          </a:bodyPr>
          <a:lstStyle/>
          <a:p>
            <a:r>
              <a:rPr lang="en-US" sz="2200" dirty="0">
                <a:solidFill>
                  <a:schemeClr val="accent1"/>
                </a:solidFill>
              </a:rPr>
              <a:t>Higher result returned due to hash collisions.</a:t>
            </a:r>
          </a:p>
        </p:txBody>
      </p:sp>
    </p:spTree>
    <p:extLst>
      <p:ext uri="{BB962C8B-B14F-4D97-AF65-F5344CB8AC3E}">
        <p14:creationId xmlns:p14="http://schemas.microsoft.com/office/powerpoint/2010/main" val="3525954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7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607151-0699-7A42-AB2F-75E48E56F71A}"/>
              </a:ext>
            </a:extLst>
          </p:cNvPr>
          <p:cNvSpPr>
            <a:spLocks noGrp="1"/>
          </p:cNvSpPr>
          <p:nvPr>
            <p:ph type="title"/>
          </p:nvPr>
        </p:nvSpPr>
        <p:spPr>
          <a:xfrm>
            <a:off x="6281928" y="886968"/>
            <a:ext cx="5221224" cy="357406"/>
          </a:xfrm>
        </p:spPr>
        <p:txBody>
          <a:bodyPr/>
          <a:lstStyle/>
          <a:p>
            <a:r>
              <a:rPr lang="en-US" dirty="0"/>
              <a:t>What is Hashing?</a:t>
            </a:r>
          </a:p>
        </p:txBody>
      </p:sp>
      <p:sp>
        <p:nvSpPr>
          <p:cNvPr id="7" name="Text Placeholder 6">
            <a:extLst>
              <a:ext uri="{FF2B5EF4-FFF2-40B4-BE49-F238E27FC236}">
                <a16:creationId xmlns:a16="http://schemas.microsoft.com/office/drawing/2014/main" id="{EDA5E91E-9523-364D-9C9E-6FB17B248160}"/>
              </a:ext>
            </a:extLst>
          </p:cNvPr>
          <p:cNvSpPr>
            <a:spLocks noGrp="1"/>
          </p:cNvSpPr>
          <p:nvPr>
            <p:ph type="body" sz="quarter" idx="10"/>
          </p:nvPr>
        </p:nvSpPr>
        <p:spPr>
          <a:xfrm>
            <a:off x="6281928" y="1563337"/>
            <a:ext cx="5221224" cy="5047436"/>
          </a:xfrm>
        </p:spPr>
        <p:txBody>
          <a:bodyPr/>
          <a:lstStyle/>
          <a:p>
            <a:pPr marL="6350" lvl="1" indent="0">
              <a:buNone/>
            </a:pPr>
            <a:r>
              <a:rPr lang="en-US" dirty="0"/>
              <a:t>Hashing is a process of converting a given input into a fixed sized output, also called ‘hashing value’ or ‘hash’. </a:t>
            </a:r>
          </a:p>
          <a:p>
            <a:pPr lvl="1"/>
            <a:r>
              <a:rPr lang="en-US" dirty="0"/>
              <a:t>Hashing is used in:</a:t>
            </a:r>
          </a:p>
          <a:p>
            <a:pPr lvl="2"/>
            <a:r>
              <a:rPr lang="en-US" dirty="0"/>
              <a:t>password verification</a:t>
            </a:r>
          </a:p>
          <a:p>
            <a:pPr lvl="2"/>
            <a:r>
              <a:rPr lang="en-US" dirty="0"/>
              <a:t>verification of file data integrity and </a:t>
            </a:r>
          </a:p>
          <a:p>
            <a:pPr lvl="2"/>
            <a:r>
              <a:rPr lang="en-US" dirty="0"/>
              <a:t>speeding up of information retrieval by employing them in data structures such as Hash Tables and Bloom Filters.</a:t>
            </a:r>
          </a:p>
          <a:p>
            <a:pPr lvl="1"/>
            <a:r>
              <a:rPr lang="en-US" dirty="0"/>
              <a:t>A hashing function implements a mathematical algorithm to perform the conversion process.</a:t>
            </a:r>
          </a:p>
          <a:p>
            <a:pPr lvl="1"/>
            <a:r>
              <a:rPr lang="en-US" dirty="0"/>
              <a:t>The hashing function guarantees that it will always return the same output for a given input, no matter how many times it called with this input. </a:t>
            </a:r>
          </a:p>
          <a:p>
            <a:pPr lvl="2"/>
            <a:r>
              <a:rPr lang="en-US" dirty="0"/>
              <a:t>For instance, given a hash function h1 </a:t>
            </a:r>
          </a:p>
          <a:p>
            <a:pPr marL="171450" lvl="2" indent="0">
              <a:buNone/>
            </a:pPr>
            <a:r>
              <a:rPr lang="en-US" dirty="0"/>
              <a:t>    and input ‘</a:t>
            </a:r>
            <a:r>
              <a:rPr lang="en-US" dirty="0" err="1"/>
              <a:t>Axl</a:t>
            </a:r>
            <a:r>
              <a:rPr lang="en-US" dirty="0"/>
              <a:t> Rose’, h1(‘</a:t>
            </a:r>
            <a:r>
              <a:rPr lang="en-US" dirty="0" err="1"/>
              <a:t>Axl</a:t>
            </a:r>
            <a:r>
              <a:rPr lang="en-US" dirty="0"/>
              <a:t> Rose’) = 1234 no matter    </a:t>
            </a:r>
          </a:p>
          <a:p>
            <a:pPr marL="171450" lvl="2" indent="0">
              <a:buNone/>
            </a:pPr>
            <a:r>
              <a:rPr lang="en-US" dirty="0"/>
              <a:t>    how many times it is invoked. </a:t>
            </a:r>
          </a:p>
          <a:p>
            <a:pPr marL="171450" lvl="2" indent="0">
              <a:buNone/>
            </a:pPr>
            <a:r>
              <a:rPr lang="en-US" dirty="0"/>
              <a:t>    Also, for given input ‘Saul Hudson’, h1(‘Saul Hudson’) = </a:t>
            </a:r>
          </a:p>
          <a:p>
            <a:pPr marL="171450" lvl="2" indent="0">
              <a:buNone/>
            </a:pPr>
            <a:r>
              <a:rPr lang="en-US" dirty="0"/>
              <a:t>    5678 no matter  how many times it is invoked. </a:t>
            </a:r>
          </a:p>
          <a:p>
            <a:pPr marL="171450" lvl="2" indent="0">
              <a:buNone/>
            </a:pPr>
            <a:r>
              <a:rPr lang="en-US" dirty="0"/>
              <a:t> </a:t>
            </a:r>
          </a:p>
          <a:p>
            <a:pPr marL="6350" lvl="1" indent="0">
              <a:buNone/>
            </a:pPr>
            <a:endParaRPr lang="en-US" dirty="0"/>
          </a:p>
          <a:p>
            <a:pPr lvl="2"/>
            <a:endParaRPr lang="en-US" sz="1000" dirty="0"/>
          </a:p>
          <a:p>
            <a:pPr lvl="2"/>
            <a:endParaRPr lang="en-US" dirty="0"/>
          </a:p>
          <a:p>
            <a:pPr marL="6350" lvl="1" indent="0">
              <a:buNone/>
            </a:pPr>
            <a:endParaRPr lang="en-US" dirty="0"/>
          </a:p>
          <a:p>
            <a:pPr marL="6350" lvl="1" indent="0">
              <a:buNone/>
            </a:pPr>
            <a:endParaRPr lang="en-US" dirty="0"/>
          </a:p>
        </p:txBody>
      </p:sp>
      <p:sp>
        <p:nvSpPr>
          <p:cNvPr id="5" name="Slide Number Placeholder 4">
            <a:extLst>
              <a:ext uri="{FF2B5EF4-FFF2-40B4-BE49-F238E27FC236}">
                <a16:creationId xmlns:a16="http://schemas.microsoft.com/office/drawing/2014/main" id="{3E479CEC-70A7-6C47-A3B7-0475C25DD0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000000"/>
              </a:solidFill>
              <a:effectLst/>
              <a:uLnTx/>
              <a:uFillTx/>
              <a:latin typeface="Futura Next Medium" panose="020B0602020204020303" pitchFamily="34" charset="77"/>
              <a:ea typeface="+mn-ea"/>
              <a:cs typeface="+mn-cs"/>
            </a:endParaRPr>
          </a:p>
        </p:txBody>
      </p:sp>
      <p:pic>
        <p:nvPicPr>
          <p:cNvPr id="11" name="Picture Placeholder 10">
            <a:extLst>
              <a:ext uri="{FF2B5EF4-FFF2-40B4-BE49-F238E27FC236}">
                <a16:creationId xmlns:a16="http://schemas.microsoft.com/office/drawing/2014/main" id="{23963206-9350-4A85-8738-C3DDDFD1F2E8}"/>
              </a:ext>
            </a:extLst>
          </p:cNvPr>
          <p:cNvPicPr>
            <a:picLocks noGrp="1" noChangeAspect="1"/>
          </p:cNvPicPr>
          <p:nvPr>
            <p:ph type="pic" sz="quarter" idx="11"/>
          </p:nvPr>
        </p:nvPicPr>
        <p:blipFill>
          <a:blip r:embed="rId2"/>
          <a:srcRect l="22835" r="22835"/>
          <a:stretch>
            <a:fillRect/>
          </a:stretch>
        </p:blipFill>
        <p:spPr/>
      </p:pic>
    </p:spTree>
    <p:extLst>
      <p:ext uri="{BB962C8B-B14F-4D97-AF65-F5344CB8AC3E}">
        <p14:creationId xmlns:p14="http://schemas.microsoft.com/office/powerpoint/2010/main" val="2700062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607151-0699-7A42-AB2F-75E48E56F71A}"/>
              </a:ext>
            </a:extLst>
          </p:cNvPr>
          <p:cNvSpPr>
            <a:spLocks noGrp="1"/>
          </p:cNvSpPr>
          <p:nvPr>
            <p:ph type="title"/>
          </p:nvPr>
        </p:nvSpPr>
        <p:spPr>
          <a:xfrm>
            <a:off x="6281928" y="886968"/>
            <a:ext cx="5221224" cy="357406"/>
          </a:xfrm>
        </p:spPr>
        <p:txBody>
          <a:bodyPr/>
          <a:lstStyle/>
          <a:p>
            <a:r>
              <a:rPr lang="en-US" dirty="0"/>
              <a:t>What is Hashing?</a:t>
            </a:r>
          </a:p>
        </p:txBody>
      </p:sp>
      <p:sp>
        <p:nvSpPr>
          <p:cNvPr id="7" name="Text Placeholder 6">
            <a:extLst>
              <a:ext uri="{FF2B5EF4-FFF2-40B4-BE49-F238E27FC236}">
                <a16:creationId xmlns:a16="http://schemas.microsoft.com/office/drawing/2014/main" id="{EDA5E91E-9523-364D-9C9E-6FB17B248160}"/>
              </a:ext>
            </a:extLst>
          </p:cNvPr>
          <p:cNvSpPr>
            <a:spLocks noGrp="1"/>
          </p:cNvSpPr>
          <p:nvPr>
            <p:ph type="body" sz="quarter" idx="10"/>
          </p:nvPr>
        </p:nvSpPr>
        <p:spPr>
          <a:xfrm>
            <a:off x="6281928" y="1563624"/>
            <a:ext cx="5221224" cy="3599287"/>
          </a:xfrm>
        </p:spPr>
        <p:txBody>
          <a:bodyPr/>
          <a:lstStyle/>
          <a:p>
            <a:pPr lvl="1"/>
            <a:r>
              <a:rPr lang="en-US" dirty="0"/>
              <a:t>Hashing ideally guarantees a one way conversion, i.e., it precludes the possibility of regenerating the original input from the output hash.</a:t>
            </a:r>
          </a:p>
          <a:p>
            <a:pPr lvl="1"/>
            <a:r>
              <a:rPr lang="en-US" dirty="0"/>
              <a:t>A good hashing algorithm ensures minimal hash collisions.</a:t>
            </a:r>
          </a:p>
          <a:p>
            <a:pPr lvl="1"/>
            <a:r>
              <a:rPr lang="en-US" dirty="0"/>
              <a:t>The input to a hash function can be of any particular data type including primitives, variable length strings and streams. </a:t>
            </a:r>
          </a:p>
          <a:p>
            <a:pPr lvl="1"/>
            <a:r>
              <a:rPr lang="en-US" dirty="0"/>
              <a:t>Since the output values are of the fixed size, they are often best represented as numeric primitives. </a:t>
            </a:r>
          </a:p>
          <a:p>
            <a:pPr lvl="2"/>
            <a:endParaRPr lang="en-US" sz="1000" dirty="0"/>
          </a:p>
          <a:p>
            <a:pPr lvl="2"/>
            <a:endParaRPr lang="en-US" dirty="0"/>
          </a:p>
          <a:p>
            <a:pPr marL="6350" lvl="1" indent="0">
              <a:buNone/>
            </a:pPr>
            <a:endParaRPr lang="en-US" dirty="0"/>
          </a:p>
          <a:p>
            <a:pPr marL="6350" lvl="1" indent="0">
              <a:buNone/>
            </a:pPr>
            <a:endParaRPr lang="en-US" dirty="0"/>
          </a:p>
        </p:txBody>
      </p:sp>
      <p:sp>
        <p:nvSpPr>
          <p:cNvPr id="5" name="Slide Number Placeholder 4">
            <a:extLst>
              <a:ext uri="{FF2B5EF4-FFF2-40B4-BE49-F238E27FC236}">
                <a16:creationId xmlns:a16="http://schemas.microsoft.com/office/drawing/2014/main" id="{3E479CEC-70A7-6C47-A3B7-0475C25DD0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Futura Next Medium" panose="020B0602020204020303" pitchFamily="34" charset="77"/>
              <a:ea typeface="+mn-ea"/>
              <a:cs typeface="+mn-cs"/>
            </a:endParaRPr>
          </a:p>
        </p:txBody>
      </p:sp>
      <p:pic>
        <p:nvPicPr>
          <p:cNvPr id="11" name="Picture Placeholder 10">
            <a:extLst>
              <a:ext uri="{FF2B5EF4-FFF2-40B4-BE49-F238E27FC236}">
                <a16:creationId xmlns:a16="http://schemas.microsoft.com/office/drawing/2014/main" id="{23963206-9350-4A85-8738-C3DDDFD1F2E8}"/>
              </a:ext>
            </a:extLst>
          </p:cNvPr>
          <p:cNvPicPr>
            <a:picLocks noGrp="1" noChangeAspect="1"/>
          </p:cNvPicPr>
          <p:nvPr>
            <p:ph type="pic" sz="quarter" idx="11"/>
          </p:nvPr>
        </p:nvPicPr>
        <p:blipFill>
          <a:blip r:embed="rId2"/>
          <a:srcRect l="22835" r="22835"/>
          <a:stretch>
            <a:fillRect/>
          </a:stretch>
        </p:blipFill>
        <p:spPr/>
      </p:pic>
    </p:spTree>
    <p:extLst>
      <p:ext uri="{BB962C8B-B14F-4D97-AF65-F5344CB8AC3E}">
        <p14:creationId xmlns:p14="http://schemas.microsoft.com/office/powerpoint/2010/main" val="1411231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3A453E-C416-CC46-BD2E-E8FF688BAD14}"/>
              </a:ext>
            </a:extLst>
          </p:cNvPr>
          <p:cNvSpPr>
            <a:spLocks noGrp="1"/>
          </p:cNvSpPr>
          <p:nvPr>
            <p:ph type="ctrTitle"/>
          </p:nvPr>
        </p:nvSpPr>
        <p:spPr/>
        <p:txBody>
          <a:bodyPr/>
          <a:lstStyle/>
          <a:p>
            <a:r>
              <a:rPr lang="en-US" dirty="0"/>
              <a:t>Section 2</a:t>
            </a:r>
          </a:p>
        </p:txBody>
      </p:sp>
      <p:sp>
        <p:nvSpPr>
          <p:cNvPr id="7" name="Subtitle 6">
            <a:extLst>
              <a:ext uri="{FF2B5EF4-FFF2-40B4-BE49-F238E27FC236}">
                <a16:creationId xmlns:a16="http://schemas.microsoft.com/office/drawing/2014/main" id="{254A7101-FB7A-D449-9DDB-954242EF5913}"/>
              </a:ext>
            </a:extLst>
          </p:cNvPr>
          <p:cNvSpPr>
            <a:spLocks noGrp="1"/>
          </p:cNvSpPr>
          <p:nvPr>
            <p:ph type="subTitle" idx="1"/>
          </p:nvPr>
        </p:nvSpPr>
        <p:spPr>
          <a:xfrm>
            <a:off x="685978" y="3307012"/>
            <a:ext cx="10820170" cy="1136401"/>
          </a:xfrm>
        </p:spPr>
        <p:txBody>
          <a:bodyPr/>
          <a:lstStyle/>
          <a:p>
            <a:r>
              <a:rPr lang="en-US" dirty="0"/>
              <a:t>Scope of the scale at which the most popular sites operate</a:t>
            </a:r>
          </a:p>
        </p:txBody>
      </p:sp>
      <p:sp>
        <p:nvSpPr>
          <p:cNvPr id="8" name="Slide Number Placeholder 7">
            <a:extLst>
              <a:ext uri="{FF2B5EF4-FFF2-40B4-BE49-F238E27FC236}">
                <a16:creationId xmlns:a16="http://schemas.microsoft.com/office/drawing/2014/main" id="{95E36C20-670C-2C47-85CC-97398EE70E9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4142654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607151-0699-7A42-AB2F-75E48E56F71A}"/>
              </a:ext>
            </a:extLst>
          </p:cNvPr>
          <p:cNvSpPr>
            <a:spLocks noGrp="1"/>
          </p:cNvSpPr>
          <p:nvPr>
            <p:ph type="title"/>
          </p:nvPr>
        </p:nvSpPr>
        <p:spPr>
          <a:xfrm>
            <a:off x="6281928" y="886968"/>
            <a:ext cx="5221224" cy="746743"/>
          </a:xfrm>
        </p:spPr>
        <p:txBody>
          <a:bodyPr/>
          <a:lstStyle/>
          <a:p>
            <a:r>
              <a:rPr lang="en-US" dirty="0"/>
              <a:t>Scope of the scale at which the most popular sites operate</a:t>
            </a:r>
          </a:p>
        </p:txBody>
      </p:sp>
      <p:sp>
        <p:nvSpPr>
          <p:cNvPr id="7" name="Text Placeholder 6">
            <a:extLst>
              <a:ext uri="{FF2B5EF4-FFF2-40B4-BE49-F238E27FC236}">
                <a16:creationId xmlns:a16="http://schemas.microsoft.com/office/drawing/2014/main" id="{EDA5E91E-9523-364D-9C9E-6FB17B248160}"/>
              </a:ext>
            </a:extLst>
          </p:cNvPr>
          <p:cNvSpPr>
            <a:spLocks noGrp="1"/>
          </p:cNvSpPr>
          <p:nvPr>
            <p:ph type="body" sz="quarter" idx="10"/>
          </p:nvPr>
        </p:nvSpPr>
        <p:spPr>
          <a:xfrm>
            <a:off x="6281928" y="1819361"/>
            <a:ext cx="5221224" cy="3599287"/>
          </a:xfrm>
        </p:spPr>
        <p:txBody>
          <a:bodyPr/>
          <a:lstStyle/>
          <a:p>
            <a:pPr marL="6350" lvl="1" indent="0">
              <a:buNone/>
            </a:pPr>
            <a:r>
              <a:rPr lang="en-US" dirty="0"/>
              <a:t>Scalable Solutions require more performant solutions.</a:t>
            </a:r>
          </a:p>
          <a:p>
            <a:pPr marL="6350" lvl="1" indent="0">
              <a:buNone/>
            </a:pPr>
            <a:r>
              <a:rPr lang="en-US" dirty="0"/>
              <a:t>They need to employ certain best practices and techniques to handle the data and user traffic. </a:t>
            </a:r>
          </a:p>
          <a:p>
            <a:pPr marL="6350" lvl="1" indent="0">
              <a:buNone/>
            </a:pPr>
            <a:r>
              <a:rPr lang="en-US" dirty="0"/>
              <a:t>They need to rely on horizontal scaling while ensuring a near 1:1 relationship between increased load and increase in  capacity needed to handle it.</a:t>
            </a:r>
          </a:p>
          <a:p>
            <a:pPr marL="6350" lvl="1" indent="0">
              <a:buNone/>
            </a:pPr>
            <a:endParaRPr lang="en-US" dirty="0"/>
          </a:p>
          <a:p>
            <a:pPr lvl="1"/>
            <a:r>
              <a:rPr lang="en-US" dirty="0"/>
              <a:t>Netflix</a:t>
            </a:r>
          </a:p>
          <a:p>
            <a:pPr lvl="2"/>
            <a:r>
              <a:rPr lang="en-US" dirty="0"/>
              <a:t>167 million total users</a:t>
            </a:r>
          </a:p>
          <a:p>
            <a:pPr lvl="2"/>
            <a:r>
              <a:rPr lang="en-US" dirty="0"/>
              <a:t>12.6% of downstream internet traffic worldwide</a:t>
            </a:r>
          </a:p>
          <a:p>
            <a:pPr lvl="2"/>
            <a:r>
              <a:rPr lang="en-US" dirty="0"/>
              <a:t>140 million hours of videos watched everyday</a:t>
            </a:r>
          </a:p>
          <a:p>
            <a:pPr lvl="2"/>
            <a:r>
              <a:rPr lang="en-US" dirty="0"/>
              <a:t>Translates to ~ 150 gigabytes/second of data.</a:t>
            </a:r>
          </a:p>
          <a:p>
            <a:pPr lvl="2"/>
            <a:r>
              <a:rPr lang="en-US" dirty="0"/>
              <a:t>References:</a:t>
            </a:r>
          </a:p>
          <a:p>
            <a:pPr lvl="3"/>
            <a:r>
              <a:rPr lang="en-US" dirty="0">
                <a:hlinkClick r:id="rId2"/>
              </a:rPr>
              <a:t>https://www.businessofapps.com/data/netflix-statistics/</a:t>
            </a:r>
            <a:endParaRPr lang="en-US" dirty="0"/>
          </a:p>
          <a:p>
            <a:pPr lvl="3"/>
            <a:r>
              <a:rPr lang="en-US" dirty="0">
                <a:hlinkClick r:id="rId3"/>
              </a:rPr>
              <a:t>https://variety.com/2019/digital/news/netflix-loses-title-top-downstream-bandwidth-application-1203330313/</a:t>
            </a:r>
            <a:endParaRPr lang="en-US" dirty="0"/>
          </a:p>
          <a:p>
            <a:pPr marL="342900" lvl="3" indent="0">
              <a:buNone/>
            </a:pPr>
            <a:endParaRPr lang="en-US" dirty="0"/>
          </a:p>
          <a:p>
            <a:pPr lvl="2"/>
            <a:endParaRPr lang="en-US" sz="1000" dirty="0"/>
          </a:p>
          <a:p>
            <a:pPr lvl="2"/>
            <a:endParaRPr lang="en-US" dirty="0"/>
          </a:p>
          <a:p>
            <a:pPr marL="6350" lvl="1" indent="0">
              <a:buNone/>
            </a:pPr>
            <a:endParaRPr lang="en-US" dirty="0"/>
          </a:p>
          <a:p>
            <a:pPr marL="6350" lvl="1" indent="0">
              <a:buNone/>
            </a:pPr>
            <a:endParaRPr lang="en-US" dirty="0"/>
          </a:p>
        </p:txBody>
      </p:sp>
      <p:sp>
        <p:nvSpPr>
          <p:cNvPr id="5" name="Slide Number Placeholder 4">
            <a:extLst>
              <a:ext uri="{FF2B5EF4-FFF2-40B4-BE49-F238E27FC236}">
                <a16:creationId xmlns:a16="http://schemas.microsoft.com/office/drawing/2014/main" id="{3E479CEC-70A7-6C47-A3B7-0475C25DD0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Futura Next Medium" panose="020B0602020204020303" pitchFamily="34" charset="77"/>
              <a:ea typeface="+mn-ea"/>
              <a:cs typeface="+mn-cs"/>
            </a:endParaRPr>
          </a:p>
        </p:txBody>
      </p:sp>
      <p:pic>
        <p:nvPicPr>
          <p:cNvPr id="9" name="Picture Placeholder 8">
            <a:extLst>
              <a:ext uri="{FF2B5EF4-FFF2-40B4-BE49-F238E27FC236}">
                <a16:creationId xmlns:a16="http://schemas.microsoft.com/office/drawing/2014/main" id="{B110CA3B-924E-484A-8A79-F41759C15BAB}"/>
              </a:ext>
            </a:extLst>
          </p:cNvPr>
          <p:cNvPicPr>
            <a:picLocks noGrp="1" noChangeAspect="1"/>
          </p:cNvPicPr>
          <p:nvPr>
            <p:ph type="pic" sz="quarter" idx="11"/>
          </p:nvPr>
        </p:nvPicPr>
        <p:blipFill>
          <a:blip r:embed="rId4"/>
          <a:srcRect l="21280" r="21280"/>
          <a:stretch>
            <a:fillRect/>
          </a:stretch>
        </p:blipFill>
        <p:spPr/>
      </p:pic>
    </p:spTree>
    <p:extLst>
      <p:ext uri="{BB962C8B-B14F-4D97-AF65-F5344CB8AC3E}">
        <p14:creationId xmlns:p14="http://schemas.microsoft.com/office/powerpoint/2010/main" val="1209160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952868-F6CF-F042-A863-7B6540A63D7F}"/>
              </a:ext>
            </a:extLst>
          </p:cNvPr>
          <p:cNvSpPr>
            <a:spLocks noGrp="1"/>
          </p:cNvSpPr>
          <p:nvPr>
            <p:ph type="title"/>
          </p:nvPr>
        </p:nvSpPr>
        <p:spPr/>
        <p:txBody>
          <a:bodyPr/>
          <a:lstStyle/>
          <a:p>
            <a:r>
              <a:rPr lang="en-US" dirty="0"/>
              <a:t>Scope of the scale at which the most popular sites operate (Cont’d)</a:t>
            </a:r>
          </a:p>
        </p:txBody>
      </p:sp>
      <p:sp>
        <p:nvSpPr>
          <p:cNvPr id="7" name="Text Placeholder 6">
            <a:extLst>
              <a:ext uri="{FF2B5EF4-FFF2-40B4-BE49-F238E27FC236}">
                <a16:creationId xmlns:a16="http://schemas.microsoft.com/office/drawing/2014/main" id="{C5079165-6F2C-2844-BBCA-DEDDC23E990D}"/>
              </a:ext>
            </a:extLst>
          </p:cNvPr>
          <p:cNvSpPr>
            <a:spLocks noGrp="1"/>
          </p:cNvSpPr>
          <p:nvPr>
            <p:ph type="body" sz="quarter" idx="10"/>
          </p:nvPr>
        </p:nvSpPr>
        <p:spPr>
          <a:xfrm>
            <a:off x="685800" y="1530567"/>
            <a:ext cx="10817352" cy="5154208"/>
          </a:xfrm>
        </p:spPr>
        <p:txBody>
          <a:bodyPr/>
          <a:lstStyle/>
          <a:p>
            <a:pPr lvl="1"/>
            <a:r>
              <a:rPr lang="en-US" dirty="0"/>
              <a:t>Google</a:t>
            </a:r>
          </a:p>
          <a:p>
            <a:pPr lvl="2"/>
            <a:r>
              <a:rPr lang="en-US" dirty="0"/>
              <a:t>5.5 billion searches per day or 65K search queries per day according to Internet Live Stats</a:t>
            </a:r>
          </a:p>
          <a:p>
            <a:pPr lvl="2"/>
            <a:r>
              <a:rPr lang="en-US" dirty="0"/>
              <a:t>Source - </a:t>
            </a:r>
            <a:r>
              <a:rPr lang="en-US" dirty="0">
                <a:hlinkClick r:id="rId2"/>
              </a:rPr>
              <a:t>https://ardorseo.com/blog/how-many-google-searches-per-day/</a:t>
            </a:r>
            <a:endParaRPr lang="en-US" dirty="0"/>
          </a:p>
          <a:p>
            <a:pPr lvl="2"/>
            <a:r>
              <a:rPr lang="en-US" dirty="0"/>
              <a:t>900k - 1 million search servers running in 2011</a:t>
            </a:r>
          </a:p>
          <a:p>
            <a:pPr lvl="2"/>
            <a:r>
              <a:rPr lang="en-US" dirty="0"/>
              <a:t>Source - </a:t>
            </a:r>
            <a:r>
              <a:rPr lang="en-US" dirty="0">
                <a:hlinkClick r:id="rId3"/>
              </a:rPr>
              <a:t>https://www.datacenterknowledge.com/archives/2011/08/01/report-google-uses-about-900000-servers</a:t>
            </a:r>
            <a:endParaRPr lang="en-US" dirty="0"/>
          </a:p>
          <a:p>
            <a:pPr marL="171450" lvl="2" indent="0">
              <a:buNone/>
            </a:pPr>
            <a:endParaRPr lang="en-US" dirty="0"/>
          </a:p>
          <a:p>
            <a:pPr lvl="1"/>
            <a:r>
              <a:rPr lang="en-US" dirty="0" err="1"/>
              <a:t>Youtube</a:t>
            </a:r>
            <a:endParaRPr lang="en-US" dirty="0"/>
          </a:p>
          <a:p>
            <a:pPr lvl="2"/>
            <a:r>
              <a:rPr lang="en-US" dirty="0"/>
              <a:t>35% of global mobile internet traffic</a:t>
            </a:r>
          </a:p>
          <a:p>
            <a:pPr lvl="2"/>
            <a:r>
              <a:rPr lang="en-US" dirty="0"/>
              <a:t>Source - </a:t>
            </a:r>
            <a:r>
              <a:rPr lang="en-US" dirty="0">
                <a:hlinkClick r:id="rId4"/>
              </a:rPr>
              <a:t>https://www.fiercevideo.com/video/youtube-accounts-for-35-worldwide-mobile-internet-traffic-sandvine-says</a:t>
            </a:r>
            <a:endParaRPr lang="en-US" dirty="0"/>
          </a:p>
          <a:p>
            <a:pPr lvl="2"/>
            <a:r>
              <a:rPr lang="en-US" dirty="0"/>
              <a:t>500 hours of video uploaded to </a:t>
            </a:r>
            <a:r>
              <a:rPr lang="en-US" dirty="0" err="1"/>
              <a:t>Youtube</a:t>
            </a:r>
            <a:r>
              <a:rPr lang="en-US" dirty="0"/>
              <a:t> every minute</a:t>
            </a:r>
          </a:p>
          <a:p>
            <a:pPr lvl="2"/>
            <a:r>
              <a:rPr lang="en-US" dirty="0"/>
              <a:t>Source - </a:t>
            </a:r>
            <a:r>
              <a:rPr lang="en-US" dirty="0">
                <a:hlinkClick r:id="rId5"/>
              </a:rPr>
              <a:t>https://www.brandwatch.com/blog/youtube-stats/</a:t>
            </a:r>
            <a:endParaRPr lang="en-US" dirty="0"/>
          </a:p>
          <a:p>
            <a:pPr lvl="1"/>
            <a:r>
              <a:rPr lang="en-US" dirty="0"/>
              <a:t>Facebook</a:t>
            </a:r>
          </a:p>
          <a:p>
            <a:pPr lvl="2"/>
            <a:r>
              <a:rPr lang="en-US" dirty="0"/>
              <a:t>4 petabytes of data per day</a:t>
            </a:r>
          </a:p>
          <a:p>
            <a:pPr lvl="2"/>
            <a:r>
              <a:rPr lang="en-US" dirty="0"/>
              <a:t>Source - </a:t>
            </a:r>
            <a:r>
              <a:rPr lang="en-US" dirty="0">
                <a:hlinkClick r:id="rId6"/>
              </a:rPr>
              <a:t>https://kinsta.com/blog/facebook-statistics/</a:t>
            </a:r>
            <a:endParaRPr lang="en-US" dirty="0"/>
          </a:p>
          <a:p>
            <a:pPr lvl="2"/>
            <a:r>
              <a:rPr lang="en-US" dirty="0"/>
              <a:t>1.73 billion daily active users</a:t>
            </a:r>
          </a:p>
          <a:p>
            <a:pPr lvl="2"/>
            <a:r>
              <a:rPr lang="en-US" dirty="0"/>
              <a:t>Source - </a:t>
            </a:r>
            <a:r>
              <a:rPr lang="en-US" dirty="0">
                <a:hlinkClick r:id="rId7"/>
              </a:rPr>
              <a:t>https://zephoria.com/top-15-valuable-facebook-statistics/</a:t>
            </a:r>
            <a:endParaRPr lang="en-US" dirty="0"/>
          </a:p>
          <a:p>
            <a:pPr lvl="2"/>
            <a:r>
              <a:rPr lang="en-US" dirty="0"/>
              <a:t>Source -  </a:t>
            </a:r>
            <a:r>
              <a:rPr lang="en-US" dirty="0">
                <a:hlinkClick r:id="rId8"/>
              </a:rPr>
              <a:t>https://research.fb.com/blog/2014/10/facebook-s-top-open-data-problems/</a:t>
            </a:r>
            <a:endParaRPr lang="en-US" dirty="0"/>
          </a:p>
          <a:p>
            <a:pPr marL="6350" lvl="1" indent="0">
              <a:buNone/>
            </a:pPr>
            <a:endParaRPr lang="en-US" dirty="0"/>
          </a:p>
          <a:p>
            <a:pPr lvl="1"/>
            <a:r>
              <a:rPr lang="en-US" dirty="0"/>
              <a:t>Instagram</a:t>
            </a:r>
          </a:p>
          <a:p>
            <a:pPr lvl="2"/>
            <a:r>
              <a:rPr lang="en-US" dirty="0"/>
              <a:t>500 million daily active users</a:t>
            </a:r>
          </a:p>
          <a:p>
            <a:pPr lvl="2"/>
            <a:r>
              <a:rPr lang="en-US" dirty="0"/>
              <a:t>4.2 billion likes per day</a:t>
            </a:r>
          </a:p>
          <a:p>
            <a:pPr lvl="2"/>
            <a:r>
              <a:rPr lang="en-US" dirty="0"/>
              <a:t>100 million photos and videos uploaded per day</a:t>
            </a:r>
          </a:p>
          <a:p>
            <a:pPr lvl="2"/>
            <a:r>
              <a:rPr lang="en-US" dirty="0"/>
              <a:t>Source - </a:t>
            </a:r>
            <a:r>
              <a:rPr lang="en-US" dirty="0">
                <a:hlinkClick r:id="rId9"/>
              </a:rPr>
              <a:t>https://www.omnicoreagency.com/instagram-statistics/</a:t>
            </a:r>
            <a:endParaRPr lang="en-US" dirty="0"/>
          </a:p>
          <a:p>
            <a:pPr lvl="2"/>
            <a:endParaRPr lang="en-US" dirty="0"/>
          </a:p>
          <a:p>
            <a:endParaRPr lang="en-US" dirty="0"/>
          </a:p>
        </p:txBody>
      </p:sp>
      <p:sp>
        <p:nvSpPr>
          <p:cNvPr id="5" name="Slide Number Placeholder 4">
            <a:extLst>
              <a:ext uri="{FF2B5EF4-FFF2-40B4-BE49-F238E27FC236}">
                <a16:creationId xmlns:a16="http://schemas.microsoft.com/office/drawing/2014/main" id="{6AC59FAE-70A8-8243-B09D-5014BF9500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3664167055"/>
      </p:ext>
    </p:extLst>
  </p:cSld>
  <p:clrMapOvr>
    <a:masterClrMapping/>
  </p:clrMapOvr>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10499</TotalTime>
  <Words>1082</Words>
  <Application>Microsoft Office PowerPoint</Application>
  <PresentationFormat>Widescreen</PresentationFormat>
  <Paragraphs>180</Paragraphs>
  <Slides>41</Slides>
  <Notes>0</Notes>
  <HiddenSlides>0</HiddenSlides>
  <MMClips>0</MMClips>
  <ScaleCrop>false</ScaleCrop>
  <HeadingPairs>
    <vt:vector size="4" baseType="variant">
      <vt:variant>
        <vt:lpstr>Theme</vt:lpstr>
      </vt:variant>
      <vt:variant>
        <vt:i4>8</vt:i4>
      </vt:variant>
      <vt:variant>
        <vt:lpstr>Slide Titles</vt:lpstr>
      </vt:variant>
      <vt:variant>
        <vt:i4>41</vt:i4>
      </vt:variant>
    </vt:vector>
  </HeadingPairs>
  <TitlesOfParts>
    <vt:vector size="49" baseType="lpstr">
      <vt:lpstr>Brand Mark</vt:lpstr>
      <vt:lpstr>Cover</vt:lpstr>
      <vt:lpstr>Agenda</vt:lpstr>
      <vt:lpstr>Divider</vt:lpstr>
      <vt:lpstr>Quote</vt:lpstr>
      <vt:lpstr>Voice</vt:lpstr>
      <vt:lpstr>Content</vt:lpstr>
      <vt:lpstr>Back Cover</vt:lpstr>
      <vt:lpstr>PowerPoint Presentation</vt:lpstr>
      <vt:lpstr>Hashing Based Techniques for building scalable solutions.</vt:lpstr>
      <vt:lpstr>Topics we will cover </vt:lpstr>
      <vt:lpstr>Section 1</vt:lpstr>
      <vt:lpstr>What is Hashing?</vt:lpstr>
      <vt:lpstr>What is Hashing?</vt:lpstr>
      <vt:lpstr>Section 2</vt:lpstr>
      <vt:lpstr>Scope of the scale at which the most popular sites operate</vt:lpstr>
      <vt:lpstr>Scope of the scale at which the most popular sites operate (Cont’d)</vt:lpstr>
      <vt:lpstr>Section 3</vt:lpstr>
      <vt:lpstr>Consistent Hashing</vt:lpstr>
      <vt:lpstr>Consistent Hashing</vt:lpstr>
      <vt:lpstr>Consistent Hashing</vt:lpstr>
      <vt:lpstr>Consistent Hashing</vt:lpstr>
      <vt:lpstr>Consistent Hashing</vt:lpstr>
      <vt:lpstr>Consistent Hashing</vt:lpstr>
      <vt:lpstr>Consistent Hashing</vt:lpstr>
      <vt:lpstr>Section 4</vt:lpstr>
      <vt:lpstr>Bloom Filter</vt:lpstr>
      <vt:lpstr>Bloom Filter</vt:lpstr>
      <vt:lpstr>Bloom Filter</vt:lpstr>
      <vt:lpstr>Bloom Filter</vt:lpstr>
      <vt:lpstr>Bloom Filter</vt:lpstr>
      <vt:lpstr>Bloom Filter</vt:lpstr>
      <vt:lpstr>Bloom Filter</vt:lpstr>
      <vt:lpstr>Bloom Filter</vt:lpstr>
      <vt:lpstr>Section 4</vt:lpstr>
      <vt:lpstr>Count-min sketch</vt:lpstr>
      <vt:lpstr>Count-min Sketch</vt:lpstr>
      <vt:lpstr>Count-min Sketch</vt:lpstr>
      <vt:lpstr>Count-min Sketch</vt:lpstr>
      <vt:lpstr>Count-min Sketch</vt:lpstr>
      <vt:lpstr>Count-min Sketch</vt:lpstr>
      <vt:lpstr>Count-min Sketch</vt:lpstr>
      <vt:lpstr>Count-min Sketch</vt:lpstr>
      <vt:lpstr>Count-min Sketch</vt:lpstr>
      <vt:lpstr>Count-min Sketch</vt:lpstr>
      <vt:lpstr>Count-min Sketch</vt:lpstr>
      <vt:lpstr>Count-min Sketch</vt:lpstr>
      <vt:lpstr>Count-min Sketch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Wailam Pan</dc:creator>
  <cp:lastModifiedBy>coolbuddytoeverybody@outlook.com</cp:lastModifiedBy>
  <cp:revision>144</cp:revision>
  <dcterms:created xsi:type="dcterms:W3CDTF">2018-11-16T01:56:21Z</dcterms:created>
  <dcterms:modified xsi:type="dcterms:W3CDTF">2020-08-29T06:19:44Z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dhrbhaga</vt:lpwstr>
  </property>
  <property fmtid="{D5CDD505-2E9C-101B-9397-08002B2CF9AE}" pid="5" name="Jive_VersionGuid">
    <vt:lpwstr>aa4f915f-9442-4a35-8ef6-9c5d95368637</vt:lpwstr>
  </property>
  <property fmtid="{D5CDD505-2E9C-101B-9397-08002B2CF9AE}" pid="6" name="Offisync_UpdateToken">
    <vt:lpwstr>8</vt:lpwstr>
  </property>
  <property fmtid="{D5CDD505-2E9C-101B-9397-08002B2CF9AE}" pid="7" name="Offisync_ProviderInitializationData">
    <vt:lpwstr>https://vox.publicissapient.com</vt:lpwstr>
  </property>
</Properties>
</file>